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387" r:id="rId3"/>
    <p:sldId id="283" r:id="rId4"/>
    <p:sldId id="303" r:id="rId5"/>
    <p:sldId id="380" r:id="rId6"/>
    <p:sldId id="381" r:id="rId7"/>
    <p:sldId id="384" r:id="rId8"/>
    <p:sldId id="386" r:id="rId9"/>
    <p:sldId id="382" r:id="rId10"/>
    <p:sldId id="383" r:id="rId11"/>
    <p:sldId id="385" r:id="rId12"/>
    <p:sldId id="291" r:id="rId13"/>
    <p:sldId id="379" r:id="rId14"/>
  </p:sldIdLst>
  <p:sldSz cx="9144000" cy="5143500" type="screen16x9"/>
  <p:notesSz cx="6858000" cy="9144000"/>
  <p:defaultTextStyle>
    <a:lvl1pPr marL="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  <a:srgbClr val="0000FF"/>
    <a:srgbClr val="A0A0A0"/>
    <a:srgbClr val="FF99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9DCAF9ED-07DC-4A11-8D7F-57B35C25682E}" styleName="Medium Style 10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793D81CF-94F2-401A-BA57-92F5A7B2D0C5}" styleName="Medium Style 8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5FD0F851-EC5A-4D38-B0AD-8093EC10F338}" styleName="Light Style 6">
    <a:wholeTbl>
      <a:tcTxStyle>
        <a:fontRef idx="minor">
          <a:scrgbClr r="0" g="0" b="0"/>
        </a:fontRef>
        <a:schemeClr val="accent5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1FECB4D8-DB02-4DC6-A0A2-4F2EBAE1DC90}" styleName="Medium Style 1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3B4B98B0-60AC-42C2-AFA5-B58CD77FA1E5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0E3FDE45-AF77-4B5C-9715-49D594BDF05E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74" autoAdjust="0"/>
    <p:restoredTop sz="94301" autoAdjust="0"/>
  </p:normalViewPr>
  <p:slideViewPr>
    <p:cSldViewPr>
      <p:cViewPr>
        <p:scale>
          <a:sx n="100" d="100"/>
          <a:sy n="100" d="100"/>
        </p:scale>
        <p:origin x="-1944" y="-79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8502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88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wqchen\xiaozhao\&#26032;&#24314;%20Microsoft%20Office%20Excel%20&#24037;&#20316;&#34920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D:\wqchen\xiaozhao\&#26032;&#24314;%20Microsoft%20Office%20Excel%20&#24037;&#20316;&#3492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  <c:spPr>
        <a:gradFill rotWithShape="1">
          <a:gsLst>
            <a:gs pos="0">
              <a:schemeClr val="dk1">
                <a:shade val="45000"/>
                <a:satMod val="155000"/>
              </a:schemeClr>
            </a:gs>
            <a:gs pos="60000">
              <a:schemeClr val="dk1">
                <a:shade val="95000"/>
                <a:satMod val="150000"/>
              </a:schemeClr>
            </a:gs>
            <a:gs pos="100000">
              <a:schemeClr val="dk1"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c:spPr>
    </c:floor>
    <c:sideWall>
      <c:thickness val="0"/>
      <c:spPr>
        <a:effectLst>
          <a:innerShdw blurRad="63500" dist="508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 prstMaterial="matte"/>
      </c:spPr>
    </c:sideWall>
    <c:backWall>
      <c:thickness val="0"/>
      <c:spPr>
        <a:effectLst>
          <a:innerShdw blurRad="63500" dist="508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 prstMaterial="matte"/>
      </c:spPr>
    </c:backWall>
    <c:plotArea>
      <c:layout>
        <c:manualLayout>
          <c:layoutTarget val="inner"/>
          <c:xMode val="edge"/>
          <c:yMode val="edge"/>
          <c:x val="0.13036336346459421"/>
          <c:y val="5.9607425937423457E-2"/>
          <c:w val="0.84786808141325343"/>
          <c:h val="0.5492232672346073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Sheet1!$D$1</c:f>
              <c:strCache>
                <c:ptCount val="1"/>
                <c:pt idx="0">
                  <c:v>人数</c:v>
                </c:pt>
              </c:strCache>
            </c:strRef>
          </c:tx>
          <c:invertIfNegative val="0"/>
          <c:cat>
            <c:numRef>
              <c:f>Sheet1!$C$2:$C$7</c:f>
              <c:numCache>
                <c:formatCode>General</c:formatCode>
                <c:ptCount val="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</c:numCache>
            </c:numRef>
          </c:cat>
          <c:val>
            <c:numRef>
              <c:f>Sheet1!$D$2:$D$7</c:f>
              <c:numCache>
                <c:formatCode>General</c:formatCode>
                <c:ptCount val="6"/>
                <c:pt idx="0">
                  <c:v>5</c:v>
                </c:pt>
                <c:pt idx="1">
                  <c:v>30</c:v>
                </c:pt>
                <c:pt idx="2">
                  <c:v>60</c:v>
                </c:pt>
                <c:pt idx="3">
                  <c:v>90</c:v>
                </c:pt>
                <c:pt idx="4">
                  <c:v>140</c:v>
                </c:pt>
                <c:pt idx="5">
                  <c:v>190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3412864"/>
        <c:axId val="81336512"/>
        <c:axId val="0"/>
      </c:bar3DChart>
      <c:catAx>
        <c:axId val="93412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nard MT Condensed" pitchFamily="18" charset="0"/>
              </a:defRPr>
            </a:pPr>
            <a:endParaRPr lang="zh-CN"/>
          </a:p>
        </c:txPr>
        <c:crossAx val="81336512"/>
        <c:crosses val="autoZero"/>
        <c:auto val="1"/>
        <c:lblAlgn val="ctr"/>
        <c:lblOffset val="100"/>
        <c:noMultiLvlLbl val="0"/>
      </c:catAx>
      <c:valAx>
        <c:axId val="81336512"/>
        <c:scaling>
          <c:orientation val="minMax"/>
        </c:scaling>
        <c:delete val="0"/>
        <c:axPos val="l"/>
        <c:majorGridlines>
          <c:spPr>
            <a:ln w="42500" cap="flat" cmpd="sng" algn="ctr">
              <a:solidFill>
                <a:schemeClr val="accent3"/>
              </a:solidFill>
              <a:prstDash val="solid"/>
            </a:ln>
            <a:effectLst>
              <a:outerShdw blurRad="65500" dist="38100" dir="5400000" rotWithShape="0">
                <a:srgbClr val="000000">
                  <a:alpha val="40000"/>
                </a:srgbClr>
              </a:outerShdw>
            </a:effectLst>
          </c:spPr>
        </c:majorGridlines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rnard MT Condensed" pitchFamily="18" charset="0"/>
              </a:defRPr>
            </a:pPr>
            <a:endParaRPr lang="zh-CN"/>
          </a:p>
        </c:txPr>
        <c:crossAx val="93412864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>
                <a:solidFill>
                  <a:schemeClr val="bg2">
                    <a:lumMod val="75000"/>
                  </a:schemeClr>
                </a:solidFill>
                <a:latin typeface="Bernard MT Condensed" pitchFamily="18" charset="0"/>
              </a:defRPr>
            </a:pPr>
            <a:endParaRPr lang="zh-CN"/>
          </a:p>
        </c:txPr>
      </c:dTable>
      <c:spPr>
        <a:solidFill>
          <a:schemeClr val="lt1"/>
        </a:solidFill>
        <a:ln w="42500" cap="flat" cmpd="sng" algn="ctr">
          <a:solidFill>
            <a:schemeClr val="accent6"/>
          </a:solidFill>
          <a:prstDash val="solid"/>
        </a:ln>
        <a:effectLst/>
      </c:spPr>
    </c:plotArea>
    <c:plotVisOnly val="1"/>
    <c:dispBlanksAs val="gap"/>
    <c:showDLblsOverMax val="0"/>
  </c:chart>
  <c:spPr>
    <a:solidFill>
      <a:schemeClr val="lt1"/>
    </a:solidFill>
    <a:ln w="42500" cap="flat" cmpd="sng" algn="ctr">
      <a:solidFill>
        <a:schemeClr val="accent6"/>
      </a:solidFill>
      <a:prstDash val="solid"/>
    </a:ln>
    <a:effectLst/>
    <a:scene3d>
      <a:camera prst="orthographicFront"/>
      <a:lightRig rig="threePt" dir="t"/>
    </a:scene3d>
    <a:sp3d prstMaterial="plastic"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250540575702863"/>
          <c:y val="3.1341014501237351E-2"/>
          <c:w val="0.7735805050203961"/>
          <c:h val="0.57505768062145202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Sheet1!$L$1</c:f>
              <c:strCache>
                <c:ptCount val="1"/>
                <c:pt idx="0">
                  <c:v>人数占比</c:v>
                </c:pt>
              </c:strCache>
            </c:strRef>
          </c:tx>
          <c:invertIfNegative val="0"/>
          <c:cat>
            <c:strRef>
              <c:f>Sheet1!$K$2:$K$5</c:f>
              <c:strCache>
                <c:ptCount val="4"/>
                <c:pt idx="0">
                  <c:v>1~3年</c:v>
                </c:pt>
                <c:pt idx="1">
                  <c:v>3~5年</c:v>
                </c:pt>
                <c:pt idx="2">
                  <c:v>5~10年</c:v>
                </c:pt>
                <c:pt idx="3">
                  <c:v>10~15年</c:v>
                </c:pt>
              </c:strCache>
            </c:strRef>
          </c:cat>
          <c:val>
            <c:numRef>
              <c:f>Sheet1!$L$2:$L$5</c:f>
              <c:numCache>
                <c:formatCode>0%</c:formatCode>
                <c:ptCount val="4"/>
                <c:pt idx="0">
                  <c:v>0.2</c:v>
                </c:pt>
                <c:pt idx="1">
                  <c:v>0.4</c:v>
                </c:pt>
                <c:pt idx="2">
                  <c:v>0.30000000000000027</c:v>
                </c:pt>
                <c:pt idx="3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3411328"/>
        <c:axId val="119717888"/>
        <c:axId val="0"/>
      </c:bar3DChart>
      <c:catAx>
        <c:axId val="93411328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pPr>
            <a:endParaRPr lang="zh-CN"/>
          </a:p>
        </c:txPr>
        <c:crossAx val="119717888"/>
        <c:crosses val="autoZero"/>
        <c:auto val="1"/>
        <c:lblAlgn val="ctr"/>
        <c:lblOffset val="100"/>
        <c:noMultiLvlLbl val="0"/>
      </c:catAx>
      <c:valAx>
        <c:axId val="119717888"/>
        <c:scaling>
          <c:orientation val="minMax"/>
        </c:scaling>
        <c:delete val="0"/>
        <c:axPos val="b"/>
        <c:majorGridlines/>
        <c:numFmt formatCode="0%" sourceLinked="1"/>
        <c:majorTickMark val="none"/>
        <c:minorTickMark val="none"/>
        <c:tickLblPos val="nextTo"/>
        <c:txPr>
          <a:bodyPr/>
          <a:lstStyle/>
          <a:p>
            <a:pPr>
              <a:defRPr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pPr>
            <a:endParaRPr lang="zh-CN"/>
          </a:p>
        </c:txPr>
        <c:crossAx val="93411328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>
                <a:solidFill>
                  <a:schemeClr val="accent2">
                    <a:lumMod val="75000"/>
                  </a:schemeClr>
                </a:solidFill>
                <a:latin typeface="Bernard MT Condensed" pitchFamily="18" charset="0"/>
              </a:defRPr>
            </a:pPr>
            <a:endParaRPr lang="zh-CN"/>
          </a:p>
        </c:txPr>
      </c:dTable>
      <c:spPr>
        <a:solidFill>
          <a:schemeClr val="lt1"/>
        </a:solidFill>
        <a:ln w="42500" cap="flat" cmpd="sng" algn="ctr">
          <a:solidFill>
            <a:schemeClr val="accent6"/>
          </a:solidFill>
          <a:prstDash val="solid"/>
        </a:ln>
        <a:effectLst/>
      </c:spPr>
    </c:plotArea>
    <c:plotVisOnly val="1"/>
    <c:dispBlanksAs val="gap"/>
    <c:showDLblsOverMax val="0"/>
  </c:chart>
  <c:spPr>
    <a:solidFill>
      <a:schemeClr val="lt1"/>
    </a:solidFill>
    <a:ln w="42500" cap="flat" cmpd="sng" algn="ctr">
      <a:solidFill>
        <a:schemeClr val="accent6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zh-CN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0.23529</cdr:y>
    </cdr:from>
    <cdr:to>
      <cdr:x>0.18461</cdr:x>
      <cdr:y>0.44117</cdr:y>
    </cdr:to>
    <cdr:sp macro="" textlink="">
      <cdr:nvSpPr>
        <cdr:cNvPr id="2" name="TextBox 1"/>
        <cdr:cNvSpPr txBox="1"/>
      </cdr:nvSpPr>
      <cdr:spPr>
        <a:xfrm xmlns:a="http://schemas.openxmlformats.org/drawingml/2006/main" rot="16200000" flipH="1">
          <a:off x="198368" y="373136"/>
          <a:ext cx="500060" cy="8967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eaVert" wrap="square" rtlCol="0"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 xmlns:a="http://schemas.openxmlformats.org/drawingml/2006/main"/>
        <a:p xmlns:a="http://schemas.openxmlformats.org/drawingml/2006/main">
          <a:pPr algn="ctr"/>
          <a:r>
            <a:rPr lang="zh-CN" altLang="en-US" b="1" cap="none" spc="0" dirty="0">
              <a:ln w="11430"/>
              <a:solidFill>
                <a:srgbClr val="CC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黑体" pitchFamily="2" charset="-122"/>
              <a:ea typeface="黑体" pitchFamily="2" charset="-122"/>
            </a:rPr>
            <a:t>技术</a:t>
          </a:r>
          <a:r>
            <a:rPr lang="zh-CN" altLang="en-US" b="1" cap="none" spc="0" dirty="0" smtClean="0">
              <a:ln w="11430"/>
              <a:solidFill>
                <a:srgbClr val="CC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黑体" pitchFamily="2" charset="-122"/>
              <a:ea typeface="黑体" pitchFamily="2" charset="-122"/>
            </a:rPr>
            <a:t>经验</a:t>
          </a:r>
          <a:endParaRPr lang="en-US" altLang="zh-CN" b="1" cap="none" spc="0" dirty="0" smtClean="0">
            <a:ln w="11430"/>
            <a:solidFill>
              <a:srgbClr val="CC990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黑体" pitchFamily="2" charset="-122"/>
            <a:ea typeface="黑体" pitchFamily="2" charset="-122"/>
          </a:endParaRPr>
        </a:p>
        <a:p xmlns:a="http://schemas.openxmlformats.org/drawingml/2006/main">
          <a:pPr algn="ctr"/>
          <a:r>
            <a:rPr lang="zh-CN" altLang="en-US" sz="1100" b="1" cap="none" spc="0" dirty="0" smtClean="0">
              <a:ln w="11430"/>
              <a:solidFill>
                <a:srgbClr val="CC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黑体" pitchFamily="2" charset="-122"/>
              <a:ea typeface="黑体" pitchFamily="2" charset="-122"/>
            </a:rPr>
            <a:t>（年）</a:t>
          </a:r>
          <a:endParaRPr lang="zh-CN" altLang="en-US" sz="1100" b="1" cap="none" spc="0" dirty="0">
            <a:ln w="11430"/>
            <a:solidFill>
              <a:srgbClr val="CC990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黑体" pitchFamily="2" charset="-122"/>
            <a:ea typeface="黑体" pitchFamily="2" charset="-122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endParaRPr lang="zh-CN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fld id="{31555DB1-8736-42A3-B48D-2B08FB93332A}" type="datetimeFigureOut">
              <a:rPr lang="en-US" altLang="zh-CN" smtClean="0"/>
              <a:pPr/>
              <a:t>2/10/2017</a:t>
            </a:fld>
            <a:endParaRPr lang="zh-CN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endParaRPr lang="zh-CN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fld id="{5400D380-E0D7-4EB1-B91E-BFCC7DA7F29D}" type="slidenum">
              <a:rPr lang="zh-CN" smtClean="0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4302310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endParaRPr lang="zh-CN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fld id="{0BDB199F-A56C-4049-BA04-1447030960FF}" type="datetimeFigureOut">
              <a:rPr lang="en-US"/>
              <a:pPr/>
              <a:t>2/10/2017</a:t>
            </a:fld>
            <a:endParaRPr lang="zh-CN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>
            <a:extLst/>
          </a:lstStyle>
          <a:p>
            <a:endParaRPr lang="zh-CN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endParaRPr lang="zh-CN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fld id="{B3A019F3-8596-4028-9847-CBD3A185B07A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232325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CN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altLang="zh-CN" smtClean="0"/>
              <a:pPr/>
              <a:t>1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7958968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CN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altLang="zh-CN" smtClean="0"/>
              <a:pPr/>
              <a:t>3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378687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CN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altLang="zh-CN" smtClean="0"/>
              <a:pPr/>
              <a:t>4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5030066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CN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altLang="zh-CN" smtClean="0"/>
              <a:pPr/>
              <a:t>5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5034481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CN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altLang="zh-CN" smtClean="0"/>
              <a:pPr/>
              <a:t>6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2900477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CN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altLang="zh-CN" smtClean="0"/>
              <a:pPr/>
              <a:t>7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922894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CN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altLang="zh-CN" smtClean="0"/>
              <a:pPr/>
              <a:t>8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9228948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CN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altLang="zh-CN" smtClean="0"/>
              <a:pPr/>
              <a:t>12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8891512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CN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altLang="zh-CN" smtClean="0"/>
              <a:pPr/>
              <a:t>13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874827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/>
          <p:nvPr userDrawn="1"/>
        </p:nvSpPr>
        <p:spPr>
          <a:xfrm>
            <a:off x="0" y="1599642"/>
            <a:ext cx="9144000" cy="1613334"/>
          </a:xfrm>
          <a:prstGeom prst="rect">
            <a:avLst/>
          </a:prstGeom>
          <a:solidFill>
            <a:schemeClr val="bg1">
              <a:lumMod val="65000"/>
            </a:schemeClr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251520" y="2679762"/>
            <a:ext cx="7239000" cy="400050"/>
          </a:xfrm>
          <a:prstGeom prst="rect">
            <a:avLst/>
          </a:prstGeom>
          <a:noFill/>
        </p:spPr>
        <p:txBody>
          <a:bodyPr vert="horz"/>
          <a:lstStyle>
            <a:lvl1pPr algn="l" eaLnBrk="1" latinLnBrk="0" hangingPunct="1">
              <a:defRPr kumimoji="0" lang="zh-CN" sz="2000" b="0" cap="all" spc="150" baseline="0">
                <a:solidFill>
                  <a:schemeClr val="bg1"/>
                </a:solidFill>
              </a:defRPr>
            </a:lvl1pPr>
            <a:extLst/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Rectangle 3"/>
          <p:cNvSpPr>
            <a:spLocks noGrp="1"/>
          </p:cNvSpPr>
          <p:nvPr>
            <p:ph type="subTitle" idx="1" hasCustomPrompt="1"/>
          </p:nvPr>
        </p:nvSpPr>
        <p:spPr>
          <a:xfrm>
            <a:off x="251520" y="3327834"/>
            <a:ext cx="6934200" cy="171450"/>
          </a:xfrm>
          <a:solidFill>
            <a:schemeClr val="bg1"/>
          </a:solidFill>
        </p:spPr>
        <p:txBody>
          <a:bodyPr/>
          <a:lstStyle>
            <a:lvl1pPr marL="0" indent="0" algn="l" eaLnBrk="1" latinLnBrk="0" hangingPunct="1">
              <a:buNone/>
              <a:defRPr kumimoji="0" lang="zh-CN" sz="1100" b="1">
                <a:solidFill>
                  <a:schemeClr val="accent4">
                    <a:shade val="50000"/>
                  </a:schemeClr>
                </a:solidFill>
              </a:defRPr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r>
              <a:rPr kumimoji="0" lang="zh-CN"/>
              <a:t>单击此处添加作者信息</a:t>
            </a:r>
          </a:p>
        </p:txBody>
      </p:sp>
      <p:sp>
        <p:nvSpPr>
          <p:cNvPr id="15" name="Rectangle 15"/>
          <p:cNvSpPr>
            <a:spLocks noGrp="1"/>
          </p:cNvSpPr>
          <p:nvPr>
            <p:ph type="sldNum" sz="quarter" idx="11"/>
          </p:nvPr>
        </p:nvSpPr>
        <p:spPr>
          <a:xfrm>
            <a:off x="6477000" y="4857750"/>
            <a:ext cx="1021080" cy="228600"/>
          </a:xfrm>
        </p:spPr>
        <p:txBody>
          <a:bodyPr anchor="ctr"/>
          <a:lstStyle>
            <a:extLst/>
          </a:lstStyle>
          <a:p>
            <a:pPr algn="r"/>
            <a:fld id="{256D3EEF-DE4E-429D-8EC4-DDC531AFF587}" type="slidenum">
              <a:rPr kumimoji="0" lang="zh-CN" sz="1000"/>
              <a:pPr algn="r"/>
              <a:t>‹#›</a:t>
            </a:fld>
            <a:endParaRPr kumimoji="0" lang="zh-CN"/>
          </a:p>
        </p:txBody>
      </p:sp>
      <p:sp>
        <p:nvSpPr>
          <p:cNvPr id="8" name="Rectangle 10"/>
          <p:cNvSpPr/>
          <p:nvPr userDrawn="1"/>
        </p:nvSpPr>
        <p:spPr>
          <a:xfrm>
            <a:off x="0" y="0"/>
            <a:ext cx="9144000" cy="228371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228600" y="4857750"/>
            <a:ext cx="1600200" cy="228600"/>
          </a:xfrm>
        </p:spPr>
        <p:txBody>
          <a:bodyPr anchor="ctr"/>
          <a:lstStyle>
            <a:lvl1pPr algn="l" eaLnBrk="1" latinLnBrk="0" hangingPunct="1">
              <a:defRPr kumimoji="0" lang="zh-CN">
                <a:solidFill>
                  <a:srgbClr val="A0A0A0"/>
                </a:solidFill>
              </a:defRPr>
            </a:lvl1pPr>
            <a:extLst/>
          </a:lstStyle>
          <a:p>
            <a:fld id="{5A8D346D-A53F-433C-9D37-45A337EA482C}" type="datetime1">
              <a:rPr lang="en-US"/>
              <a:pPr/>
              <a:t>2/10/2017</a:t>
            </a:fld>
            <a:endParaRPr kumimoji="0" lang="zh-CN"/>
          </a:p>
        </p:txBody>
      </p:sp>
      <p:sp>
        <p:nvSpPr>
          <p:cNvPr id="12" name="Rectangle 11"/>
          <p:cNvSpPr/>
          <p:nvPr userDrawn="1"/>
        </p:nvSpPr>
        <p:spPr>
          <a:xfrm>
            <a:off x="0" y="3185694"/>
            <a:ext cx="9144000" cy="20574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pic>
        <p:nvPicPr>
          <p:cNvPr id="11" name="图片 10" descr="Logo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723878"/>
            <a:ext cx="3203848" cy="954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0"/>
          <p:cNvSpPr/>
          <p:nvPr userDrawn="1"/>
        </p:nvSpPr>
        <p:spPr>
          <a:xfrm>
            <a:off x="0" y="0"/>
            <a:ext cx="76200" cy="51435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7" name="Rectangle 12"/>
          <p:cNvSpPr>
            <a:spLocks noGrp="1"/>
          </p:cNvSpPr>
          <p:nvPr>
            <p:ph type="ftr" sz="quarter" idx="3"/>
          </p:nvPr>
        </p:nvSpPr>
        <p:spPr>
          <a:xfrm>
            <a:off x="2705100" y="4857750"/>
            <a:ext cx="3733800" cy="28575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lang="en-US" altLang="zh-CN" sz="1050" smtClean="0"/>
            </a:lvl1pPr>
            <a:extLst/>
          </a:lstStyle>
          <a:p>
            <a:r>
              <a:rPr lang="en-US" dirty="0" smtClean="0"/>
              <a:t>Proprietary and Confidential Information for Triductor</a:t>
            </a:r>
          </a:p>
          <a:p>
            <a:r>
              <a:rPr lang="en-US" dirty="0" smtClean="0"/>
              <a:t>Copyright ©Triductor </a:t>
            </a:r>
            <a:r>
              <a:rPr lang="en-US" dirty="0" err="1" smtClean="0"/>
              <a:t>Technology,Inc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3028950"/>
            <a:ext cx="9144000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rnd" cmpd="sng" algn="ctr">
            <a:noFill/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228600" y="3086100"/>
            <a:ext cx="7239000" cy="400050"/>
          </a:xfrm>
          <a:prstGeom prst="rect">
            <a:avLst/>
          </a:prstGeom>
          <a:noFill/>
        </p:spPr>
        <p:txBody>
          <a:bodyPr vert="horz"/>
          <a:lstStyle>
            <a:lvl1pPr algn="l" eaLnBrk="1" latinLnBrk="0" hangingPunct="1">
              <a:defRPr kumimoji="0" lang="zh-CN" sz="2000" b="0" cap="all" spc="150" baseline="0">
                <a:solidFill>
                  <a:schemeClr val="bg1"/>
                </a:solidFill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zh-CN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>
          <a:xfrm>
            <a:off x="228600" y="4857750"/>
            <a:ext cx="1600200" cy="228600"/>
          </a:xfrm>
        </p:spPr>
        <p:txBody>
          <a:bodyPr anchor="ctr"/>
          <a:lstStyle>
            <a:lvl1pPr algn="l" eaLnBrk="1" latinLnBrk="0" hangingPunct="1">
              <a:defRPr kumimoji="0" lang="zh-CN">
                <a:solidFill>
                  <a:srgbClr val="A0A0A0"/>
                </a:solidFill>
              </a:defRPr>
            </a:lvl1pPr>
            <a:extLst/>
          </a:lstStyle>
          <a:p>
            <a:fld id="{5A8D346D-A53F-433C-9D37-45A337EA482C}" type="datetime1">
              <a:rPr lang="en-US"/>
              <a:pPr/>
              <a:t>2/10/2017</a:t>
            </a:fld>
            <a:endParaRPr kumimoji="0" lang="zh-CN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>
          <a:xfrm>
            <a:off x="2705100" y="4857750"/>
            <a:ext cx="3733800" cy="228600"/>
          </a:xfrm>
        </p:spPr>
        <p:txBody>
          <a:bodyPr/>
          <a:lstStyle>
            <a:lvl1pPr eaLnBrk="1" latinLnBrk="0" hangingPunct="1">
              <a:defRPr kumimoji="0" lang="zh-CN">
                <a:solidFill>
                  <a:schemeClr val="bg1"/>
                </a:solidFill>
              </a:defRPr>
            </a:lvl1pPr>
            <a:extLst/>
          </a:lstStyle>
          <a:p>
            <a:endParaRPr kumimoji="0" lang="zh-CN">
              <a:solidFill>
                <a:schemeClr val="bg1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6477000" y="4857750"/>
            <a:ext cx="1021080" cy="228600"/>
          </a:xfrm>
        </p:spPr>
        <p:txBody>
          <a:bodyPr anchor="ctr"/>
          <a:lstStyle>
            <a:extLst/>
          </a:lstStyle>
          <a:p>
            <a:pPr algn="r"/>
            <a:fld id="{256D3EEF-DE4E-429D-8EC4-DDC531AFF587}" type="slidenum">
              <a:rPr kumimoji="0" lang="zh-CN" sz="1000"/>
              <a:pPr algn="r"/>
              <a:t>‹#›</a:t>
            </a:fld>
            <a:endParaRPr kumimoji="0" lang="zh-CN"/>
          </a:p>
        </p:txBody>
      </p:sp>
      <p:sp>
        <p:nvSpPr>
          <p:cNvPr id="11" name="Rectangle 10"/>
          <p:cNvSpPr/>
          <p:nvPr userDrawn="1"/>
        </p:nvSpPr>
        <p:spPr>
          <a:xfrm>
            <a:off x="0" y="3665200"/>
            <a:ext cx="9144000" cy="20574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2" name="Rectangle 10"/>
          <p:cNvSpPr/>
          <p:nvPr userDrawn="1"/>
        </p:nvSpPr>
        <p:spPr>
          <a:xfrm>
            <a:off x="0" y="3488802"/>
            <a:ext cx="9144000" cy="173174"/>
          </a:xfrm>
          <a:prstGeom prst="rect">
            <a:avLst/>
          </a:prstGeom>
          <a:solidFill>
            <a:schemeClr val="bg1">
              <a:lumMod val="65000"/>
            </a:schemeClr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pic>
        <p:nvPicPr>
          <p:cNvPr id="16" name="图片 15" descr="Logo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48909"/>
            <a:ext cx="3203848" cy="954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0"/>
          <p:cNvSpPr/>
          <p:nvPr userDrawn="1"/>
        </p:nvSpPr>
        <p:spPr>
          <a:xfrm>
            <a:off x="0" y="0"/>
            <a:ext cx="76200" cy="51435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8" name="Rectangle 12"/>
          <p:cNvSpPr txBox="1">
            <a:spLocks/>
          </p:cNvSpPr>
          <p:nvPr userDrawn="1"/>
        </p:nvSpPr>
        <p:spPr>
          <a:xfrm>
            <a:off x="2705100" y="4857750"/>
            <a:ext cx="3733800" cy="28575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lang="en-US" altLang="zh-CN" sz="1050" smtClean="0"/>
            </a:lvl1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Proprietary and Confidential Information for Triductor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©Triductor </a:t>
            </a:r>
            <a:r>
              <a:rPr kumimoji="0" lang="en-US" altLang="zh-CN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Technology,Inc</a:t>
            </a:r>
            <a:r>
              <a:rPr kumimoji="0" lang="en-US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>
          <a:xfrm>
            <a:off x="323528" y="285750"/>
            <a:ext cx="7344816" cy="341784"/>
          </a:xfrm>
          <a:prstGeom prst="rect">
            <a:avLst/>
          </a:prstGeom>
        </p:spPr>
        <p:txBody>
          <a:bodyPr/>
          <a:lstStyle>
            <a:extLst/>
          </a:lstStyle>
          <a:p>
            <a:pPr eaLnBrk="1" latinLnBrk="0" hangingPunct="1"/>
            <a:r>
              <a:rPr lang="zh-CN" altLang="en-US" dirty="0" smtClean="0"/>
              <a:t>单击此处编辑母版标题样式</a:t>
            </a:r>
            <a:endParaRPr dirty="0"/>
          </a:p>
        </p:txBody>
      </p:sp>
      <p:sp>
        <p:nvSpPr>
          <p:cNvPr id="19" name="Rectangle 8"/>
          <p:cNvSpPr>
            <a:spLocks noGrp="1"/>
          </p:cNvSpPr>
          <p:nvPr>
            <p:ph type="body" sz="quarter" idx="13"/>
          </p:nvPr>
        </p:nvSpPr>
        <p:spPr>
          <a:xfrm>
            <a:off x="304800" y="285750"/>
            <a:ext cx="7363544" cy="34178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eaLnBrk="1" latinLnBrk="0" hangingPunct="1">
              <a:defRPr kumimoji="0" lang="zh-CN" sz="1600" b="1">
                <a:solidFill>
                  <a:schemeClr val="bg1"/>
                </a:solidFill>
              </a:defRPr>
            </a:lvl1pPr>
            <a:extLst/>
          </a:lstStyle>
          <a:p>
            <a:pPr lvl="0"/>
            <a:endParaRPr kumimoji="0" lang="zh-CN" dirty="0"/>
          </a:p>
        </p:txBody>
      </p:sp>
      <p:sp>
        <p:nvSpPr>
          <p:cNvPr id="7" name="Rectangle 7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algn="l">
              <a:defRPr/>
            </a:lvl1pPr>
            <a:extLst/>
          </a:lstStyle>
          <a:p>
            <a:fld id="{F7F1F872-C5DE-403B-85F0-1024E6CA1886}" type="datetime1">
              <a:rPr lang="en-US" altLang="zh-CN" smtClean="0"/>
              <a:pPr/>
              <a:t>2/10/2017</a:t>
            </a:fld>
            <a:endParaRPr lang="zh-CN" altLang="en-US" dirty="0"/>
          </a:p>
        </p:txBody>
      </p:sp>
      <p:sp>
        <p:nvSpPr>
          <p:cNvPr id="8" name="Rectangl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kumimoji="0" lang="zh-CN" sz="1000"/>
              <a:pPr algn="r"/>
              <a:t>‹#›</a:t>
            </a:fld>
            <a:endParaRPr kumimoji="0" lang="zh-CN"/>
          </a:p>
        </p:txBody>
      </p:sp>
      <p:sp>
        <p:nvSpPr>
          <p:cNvPr id="11" name="Rectangle 12"/>
          <p:cNvSpPr>
            <a:spLocks noGrp="1"/>
          </p:cNvSpPr>
          <p:nvPr>
            <p:ph type="ftr" sz="quarter" idx="3"/>
          </p:nvPr>
        </p:nvSpPr>
        <p:spPr>
          <a:xfrm>
            <a:off x="2705100" y="4857750"/>
            <a:ext cx="3733800" cy="28575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lang="en-US" altLang="zh-CN" sz="1050" smtClean="0"/>
            </a:lvl1pPr>
            <a:extLst/>
          </a:lstStyle>
          <a:p>
            <a:r>
              <a:rPr lang="en-US" dirty="0" smtClean="0"/>
              <a:t>Proprietary and Confidential Information for Triductor </a:t>
            </a:r>
          </a:p>
          <a:p>
            <a:r>
              <a:rPr lang="en-US" dirty="0" smtClean="0"/>
              <a:t>Copyright ©Triductor </a:t>
            </a:r>
            <a:r>
              <a:rPr lang="en-US" dirty="0" err="1" smtClean="0"/>
              <a:t>Technology,Inc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1"/>
          <p:cNvSpPr>
            <a:spLocks noGrp="1"/>
          </p:cNvSpPr>
          <p:nvPr>
            <p:ph sz="quarter" idx="15"/>
          </p:nvPr>
        </p:nvSpPr>
        <p:spPr>
          <a:xfrm>
            <a:off x="304800" y="699542"/>
            <a:ext cx="8077200" cy="3986758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lang="zh-CN" altLang="en-US" dirty="0" smtClean="0"/>
              <a:t>第二级</a:t>
            </a:r>
          </a:p>
          <a:p>
            <a:pPr lvl="2" eaLnBrk="1" latinLnBrk="0" hangingPunct="1"/>
            <a:r>
              <a:rPr lang="zh-CN" altLang="en-US" dirty="0" smtClean="0"/>
              <a:t>第三级</a:t>
            </a:r>
          </a:p>
          <a:p>
            <a:pPr lvl="3" eaLnBrk="1" latinLnBrk="0" hangingPunct="1"/>
            <a:r>
              <a:rPr lang="zh-CN" altLang="en-US" dirty="0" smtClean="0"/>
              <a:t>第四级</a:t>
            </a:r>
          </a:p>
          <a:p>
            <a:pPr lvl="4" eaLnBrk="1" latinLnBrk="0" hangingPunct="1"/>
            <a:r>
              <a:rPr lang="zh-CN" altLang="en-US" dirty="0" smtClean="0"/>
              <a:t>第五级</a:t>
            </a:r>
            <a:endParaRPr dirty="0"/>
          </a:p>
        </p:txBody>
      </p:sp>
      <p:sp>
        <p:nvSpPr>
          <p:cNvPr id="9" name="Rectangle 9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 algn="l">
              <a:defRPr/>
            </a:lvl1pPr>
            <a:extLst/>
          </a:lstStyle>
          <a:p>
            <a:fld id="{828FD173-2CB3-4214-8741-970D8D476901}" type="datetime1">
              <a:rPr lang="en-US" altLang="zh-CN" smtClean="0"/>
              <a:pPr/>
              <a:t>2/10/2017</a:t>
            </a:fld>
            <a:endParaRPr lang="zh-CN" altLang="en-US" dirty="0"/>
          </a:p>
        </p:txBody>
      </p:sp>
      <p:sp>
        <p:nvSpPr>
          <p:cNvPr id="10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kumimoji="0" lang="zh-CN" sz="1000"/>
              <a:pPr algn="r"/>
              <a:t>‹#›</a:t>
            </a:fld>
            <a:endParaRPr kumimoji="0" lang="zh-CN"/>
          </a:p>
        </p:txBody>
      </p:sp>
      <p:sp>
        <p:nvSpPr>
          <p:cNvPr id="17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5750"/>
            <a:ext cx="7363544" cy="34178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eaLnBrk="1" latinLnBrk="0" hangingPunct="1">
              <a:defRPr kumimoji="0" lang="zh-CN" sz="16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zh-CN" dirty="0"/>
              <a:t>单击此处添加标题</a:t>
            </a:r>
          </a:p>
        </p:txBody>
      </p:sp>
      <p:sp>
        <p:nvSpPr>
          <p:cNvPr id="20" name="Rectangle 12"/>
          <p:cNvSpPr>
            <a:spLocks noGrp="1"/>
          </p:cNvSpPr>
          <p:nvPr>
            <p:ph type="ftr" sz="quarter" idx="3"/>
          </p:nvPr>
        </p:nvSpPr>
        <p:spPr>
          <a:xfrm>
            <a:off x="2705100" y="4857750"/>
            <a:ext cx="3733800" cy="28575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lang="en-US" altLang="zh-CN" sz="1050" smtClean="0"/>
            </a:lvl1pPr>
            <a:extLst/>
          </a:lstStyle>
          <a:p>
            <a:r>
              <a:rPr lang="en-US" dirty="0" smtClean="0"/>
              <a:t>Proprietary and Confidential Information for Triductor</a:t>
            </a:r>
          </a:p>
          <a:p>
            <a:r>
              <a:rPr lang="en-US" dirty="0" smtClean="0"/>
              <a:t>Copyright ©Triductor </a:t>
            </a:r>
            <a:r>
              <a:rPr lang="en-US" dirty="0" err="1" smtClean="0"/>
              <a:t>Technology,Inc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304800" y="285750"/>
            <a:ext cx="8077200" cy="440055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 smtClean="0"/>
              <a:t>第二级</a:t>
            </a:r>
          </a:p>
          <a:p>
            <a:pPr lvl="2" eaLnBrk="1" latinLnBrk="0" hangingPunct="1"/>
            <a:r>
              <a:rPr kumimoji="0" lang="zh-CN" altLang="en-US" dirty="0" smtClean="0"/>
              <a:t>第三级</a:t>
            </a:r>
          </a:p>
          <a:p>
            <a:pPr lvl="3" eaLnBrk="1" latinLnBrk="0" hangingPunct="1"/>
            <a:r>
              <a:rPr kumimoji="0" lang="zh-CN" altLang="en-US" dirty="0" smtClean="0"/>
              <a:t>第四级</a:t>
            </a:r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323528" y="4876006"/>
            <a:ext cx="1371600" cy="17145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lang="zh-CN" sz="1000">
                <a:solidFill>
                  <a:schemeClr val="tx1">
                    <a:tint val="65000"/>
                  </a:schemeClr>
                </a:solidFill>
              </a:defRPr>
            </a:lvl1pPr>
            <a:extLst/>
          </a:lstStyle>
          <a:p>
            <a:fld id="{CCD717AA-EA39-47F3-8A0A-15B3575EDB53}" type="datetime1">
              <a:rPr lang="en-US" altLang="zh-CN" smtClean="0"/>
              <a:pPr/>
              <a:t>2/10/2017</a:t>
            </a:fld>
            <a:endParaRPr lang="zh-CN" alt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6504432" y="4855464"/>
            <a:ext cx="990600" cy="228600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lang="zh-CN" sz="1000"/>
            </a:lvl1pPr>
            <a:extLst/>
          </a:lstStyle>
          <a:p>
            <a:pPr algn="r"/>
            <a:fld id="{256D3EEF-DE4E-429D-8EC4-DDC531AFF587}" type="slidenum">
              <a:rPr kumimoji="0" lang="zh-CN" sz="1000"/>
              <a:pPr algn="r"/>
              <a:t>‹#›</a:t>
            </a:fld>
            <a:endParaRPr kumimoji="0" lang="zh-CN" sz="1000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3"/>
          </p:nvPr>
        </p:nvSpPr>
        <p:spPr>
          <a:xfrm>
            <a:off x="2705100" y="4857750"/>
            <a:ext cx="3733800" cy="28575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lang="en-US" altLang="zh-CN" sz="1050" smtClean="0"/>
            </a:lvl1pPr>
            <a:extLst/>
          </a:lstStyle>
          <a:p>
            <a:r>
              <a:rPr lang="en-US" dirty="0" smtClean="0"/>
              <a:t>Proprietary and Confidential Information for Triductor</a:t>
            </a:r>
          </a:p>
          <a:p>
            <a:r>
              <a:rPr lang="en-US" dirty="0" smtClean="0"/>
              <a:t>Copyright ©Triductor </a:t>
            </a:r>
            <a:r>
              <a:rPr lang="en-US" dirty="0" err="1" smtClean="0"/>
              <a:t>Technology,Inc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3" name="Rectangle 10"/>
          <p:cNvSpPr/>
          <p:nvPr userDrawn="1"/>
        </p:nvSpPr>
        <p:spPr>
          <a:xfrm>
            <a:off x="0" y="4830287"/>
            <a:ext cx="9144000" cy="45719"/>
          </a:xfrm>
          <a:prstGeom prst="rect">
            <a:avLst/>
          </a:prstGeom>
          <a:solidFill>
            <a:schemeClr val="bg1">
              <a:lumMod val="65000"/>
            </a:schemeClr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4" name="Rectangle 10"/>
          <p:cNvSpPr/>
          <p:nvPr userDrawn="1"/>
        </p:nvSpPr>
        <p:spPr>
          <a:xfrm>
            <a:off x="0" y="4776440"/>
            <a:ext cx="9144000" cy="5147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pic>
        <p:nvPicPr>
          <p:cNvPr id="15" name="图片 14" descr="Logo"/>
          <p:cNvPicPr/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12360" y="226308"/>
            <a:ext cx="125963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0" y="0"/>
            <a:ext cx="76200" cy="51435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latinLnBrk="0" hangingPunct="1">
        <a:spcBef>
          <a:spcPct val="0"/>
        </a:spcBef>
        <a:buNone/>
        <a:defRPr kumimoji="0" lang="zh-CN" sz="2400" cap="small" spc="0" baseline="0">
          <a:solidFill>
            <a:schemeClr val="bg1"/>
          </a:solidFill>
          <a:latin typeface="+mj-lt"/>
          <a:ea typeface="+mj-ea"/>
          <a:cs typeface="+mj-cs"/>
        </a:defRPr>
      </a:lvl1pPr>
      <a:extLst/>
    </p:titleStyle>
    <p:bodyStyle>
      <a:lvl1pPr marL="0" marR="0" indent="0" algn="l" rtl="0" eaLnBrk="1" latinLnBrk="0" hangingPunct="1">
        <a:spcBef>
          <a:spcPct val="20000"/>
        </a:spcBef>
        <a:buFontTx/>
        <a:buNone/>
        <a:defRPr kumimoji="0" lang="zh-CN" sz="1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Tx/>
        <a:buNone/>
        <a:defRPr kumimoji="0" lang="zh-CN" sz="11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Tx/>
        <a:buNone/>
        <a:defRPr kumimoji="0" lang="zh-CN" sz="11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Tx/>
        <a:buNone/>
        <a:defRPr kumimoji="0" lang="zh-CN" sz="11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Tx/>
        <a:buNone/>
        <a:defRPr kumimoji="0" lang="zh-CN" sz="11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zh-CN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zh-CN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zh-CN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zh-CN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zh-CN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zh-CN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zh-CN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zh-CN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zh-CN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zh-CN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zh-CN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zh-CN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zh-CN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26" Type="http://schemas.openxmlformats.org/officeDocument/2006/relationships/image" Target="../media/image28.png"/><Relationship Id="rId3" Type="http://schemas.openxmlformats.org/officeDocument/2006/relationships/image" Target="../media/image5.png"/><Relationship Id="rId21" Type="http://schemas.openxmlformats.org/officeDocument/2006/relationships/image" Target="../media/image23.jpeg"/><Relationship Id="rId34" Type="http://schemas.openxmlformats.org/officeDocument/2006/relationships/image" Target="../media/image36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8.png"/><Relationship Id="rId20" Type="http://schemas.openxmlformats.org/officeDocument/2006/relationships/image" Target="../media/image22.jpe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32" Type="http://schemas.openxmlformats.org/officeDocument/2006/relationships/image" Target="../media/image34.png"/><Relationship Id="rId5" Type="http://schemas.openxmlformats.org/officeDocument/2006/relationships/image" Target="../media/image7.jpe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31" Type="http://schemas.openxmlformats.org/officeDocument/2006/relationships/image" Target="../media/image33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30" Type="http://schemas.openxmlformats.org/officeDocument/2006/relationships/image" Target="../media/image32.jpeg"/><Relationship Id="rId35" Type="http://schemas.openxmlformats.org/officeDocument/2006/relationships/image" Target="../media/image37.png"/><Relationship Id="rId8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179512" y="1214428"/>
            <a:ext cx="8424936" cy="821268"/>
          </a:xfrm>
        </p:spPr>
        <p:txBody>
          <a:bodyPr/>
          <a:lstStyle>
            <a:extLst/>
          </a:lstStyle>
          <a:p>
            <a:pPr algn="ctr"/>
            <a:r>
              <a:rPr altLang="en-US" sz="3200" b="1" kern="10" dirty="0" smtClean="0">
                <a:ln w="9525">
                  <a:noFill/>
                  <a:round/>
                  <a:headEnd/>
                  <a:tailEnd/>
                </a:ln>
                <a:latin typeface="微软雅黑" pitchFamily="34" charset="-122"/>
                <a:ea typeface="微软雅黑" pitchFamily="34" charset="-122"/>
                <a:cs typeface="Arial"/>
              </a:rPr>
              <a:t>创达特</a:t>
            </a:r>
            <a:r>
              <a:rPr lang="en-US" altLang="en-US" sz="3200" b="1" kern="10" dirty="0" smtClean="0">
                <a:ln w="9525">
                  <a:noFill/>
                  <a:round/>
                  <a:headEnd/>
                  <a:tailEnd/>
                </a:ln>
                <a:latin typeface="微软雅黑" pitchFamily="34" charset="-122"/>
                <a:ea typeface="微软雅黑" pitchFamily="34" charset="-122"/>
                <a:cs typeface="Arial"/>
              </a:rPr>
              <a:t>(</a:t>
            </a:r>
            <a:r>
              <a:rPr altLang="en-US" sz="3200" b="1" kern="10" dirty="0" smtClean="0">
                <a:ln w="9525">
                  <a:noFill/>
                  <a:round/>
                  <a:headEnd/>
                  <a:tailEnd/>
                </a:ln>
                <a:latin typeface="微软雅黑" pitchFamily="34" charset="-122"/>
                <a:ea typeface="微软雅黑" pitchFamily="34" charset="-122"/>
                <a:cs typeface="Arial"/>
              </a:rPr>
              <a:t>苏州</a:t>
            </a:r>
            <a:r>
              <a:rPr lang="en-US" altLang="en-US" sz="3200" b="1" kern="10" dirty="0" smtClean="0">
                <a:ln w="9525">
                  <a:noFill/>
                  <a:round/>
                  <a:headEnd/>
                  <a:tailEnd/>
                </a:ln>
                <a:latin typeface="微软雅黑" pitchFamily="34" charset="-122"/>
                <a:ea typeface="微软雅黑" pitchFamily="34" charset="-122"/>
                <a:cs typeface="Arial"/>
              </a:rPr>
              <a:t>)</a:t>
            </a:r>
            <a:r>
              <a:rPr altLang="en-US" sz="3200" b="1" kern="10" dirty="0" smtClean="0">
                <a:ln w="9525">
                  <a:noFill/>
                  <a:round/>
                  <a:headEnd/>
                  <a:tailEnd/>
                </a:ln>
                <a:latin typeface="微软雅黑" pitchFamily="34" charset="-122"/>
                <a:ea typeface="微软雅黑" pitchFamily="34" charset="-122"/>
                <a:cs typeface="Arial"/>
              </a:rPr>
              <a:t>科技有限责任公司</a:t>
            </a:r>
            <a:endParaRPr lang="zh-CN" altLang="en-US" sz="3200" b="1" kern="10" dirty="0">
              <a:ln w="9525">
                <a:noFill/>
                <a:round/>
                <a:headEnd/>
                <a:tailEnd/>
              </a:ln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>
          <a:xfrm>
            <a:off x="2051720" y="2715766"/>
            <a:ext cx="6934200" cy="288032"/>
          </a:xfrm>
          <a:noFill/>
        </p:spPr>
        <p:txBody>
          <a:bodyPr>
            <a:noAutofit/>
          </a:bodyPr>
          <a:lstStyle>
            <a:extLst/>
          </a:lstStyle>
          <a:p>
            <a:pPr algn="r"/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Triductor Technology (</a:t>
            </a:r>
            <a:r>
              <a:rPr lang="en-US" altLang="zh-CN" sz="1400" dirty="0" err="1" smtClean="0">
                <a:latin typeface="微软雅黑" pitchFamily="34" charset="-122"/>
                <a:ea typeface="微软雅黑" pitchFamily="34" charset="-122"/>
              </a:rPr>
              <a:t>SuZhou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), Inc.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Team building 2016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96626">
            <a:off x="401314" y="775651"/>
            <a:ext cx="2241042" cy="20864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altLang="en-US" dirty="0" smtClean="0">
                <a:latin typeface="微软雅黑" pitchFamily="34" charset="-122"/>
                <a:ea typeface="微软雅黑" pitchFamily="34" charset="-122"/>
              </a:rPr>
              <a:t>活动风采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 descr="3673201162798561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8" y="1928808"/>
            <a:ext cx="3071834" cy="291015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026" name="Picture 2" descr="D:\wqchen\xiaozhao\team building 深圳\18357918024938754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714362"/>
            <a:ext cx="2236649" cy="16774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12"/>
          <p:cNvSpPr>
            <a:spLocks noGrp="1"/>
          </p:cNvSpPr>
          <p:nvPr>
            <p:ph type="ftr" sz="quarter" idx="3"/>
          </p:nvPr>
        </p:nvSpPr>
        <p:spPr>
          <a:xfrm>
            <a:off x="1521835" y="4857750"/>
            <a:ext cx="5786469" cy="28575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lang="en-US" altLang="zh-CN" sz="1050" smtClean="0"/>
            </a:lvl1pPr>
            <a:extLst/>
          </a:lstStyle>
          <a:p>
            <a:r>
              <a:rPr lang="en-US" dirty="0" smtClean="0"/>
              <a:t>Proprietary and Confidential Information for Triductor  Copyright ©Triductor </a:t>
            </a:r>
            <a:r>
              <a:rPr lang="en-US" dirty="0" err="1" smtClean="0"/>
              <a:t>Technology,Inc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 cstate="print"/>
          <a:srcRect b="8062"/>
          <a:stretch>
            <a:fillRect/>
          </a:stretch>
        </p:blipFill>
        <p:spPr bwMode="auto">
          <a:xfrm rot="405398">
            <a:off x="2881921" y="1431184"/>
            <a:ext cx="264740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云形 9"/>
          <p:cNvSpPr/>
          <p:nvPr/>
        </p:nvSpPr>
        <p:spPr>
          <a:xfrm>
            <a:off x="3000364" y="714362"/>
            <a:ext cx="2948277" cy="571504"/>
          </a:xfrm>
          <a:prstGeom prst="cloud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Chiller" pitchFamily="82" charset="0"/>
              </a:rPr>
              <a:t>We are family</a:t>
            </a:r>
            <a:r>
              <a:rPr lang="en-US" altLang="en-US" b="1" dirty="0" smtClean="0">
                <a:latin typeface="Chiller" pitchFamily="82" charset="0"/>
              </a:rPr>
              <a:t>…</a:t>
            </a:r>
            <a:endParaRPr lang="zh-CN" altLang="en-US" b="1" dirty="0">
              <a:latin typeface="Chiller" pitchFamily="8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2857502"/>
            <a:ext cx="2560948" cy="19207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>
              <a:spcBef>
                <a:spcPct val="0"/>
              </a:spcBef>
              <a:defRPr/>
            </a:pPr>
            <a:r>
              <a:rPr altLang="en-US" cap="small" dirty="0" smtClean="0">
                <a:latin typeface="微软雅黑" pitchFamily="34" charset="-122"/>
                <a:ea typeface="微软雅黑" pitchFamily="34" charset="-122"/>
              </a:rPr>
              <a:t>英才诚聘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5720" y="785800"/>
            <a:ext cx="3857652" cy="36830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en-US" altLang="zh-CN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●</a:t>
            </a:r>
            <a:r>
              <a:rPr lang="zh-CN" altLang="en-US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模拟版图设计工程师</a:t>
            </a:r>
            <a:r>
              <a:rPr altLang="en-US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endParaRPr lang="en-US" altLang="en-US" sz="24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lnSpc>
                <a:spcPts val="2800"/>
              </a:lnSpc>
              <a:buFont typeface="Wingdings" pitchFamily="2" charset="2"/>
              <a:buChar char="n"/>
            </a:pPr>
            <a:r>
              <a:rPr altLang="en-US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专业要求</a:t>
            </a:r>
            <a:endParaRPr lang="en-US" altLang="en-US" sz="20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lang="en-US" alt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2017</a:t>
            </a:r>
            <a:r>
              <a:rPr alt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届应届本科及以上</a:t>
            </a:r>
            <a:endParaRPr lang="en-US" altLang="en-US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alt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电科</a:t>
            </a:r>
            <a:r>
              <a:rPr lang="en-US" alt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/</a:t>
            </a:r>
            <a:r>
              <a:rPr alt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微电子</a:t>
            </a:r>
            <a:r>
              <a:rPr lang="en-US" alt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/</a:t>
            </a:r>
            <a:r>
              <a:rPr alt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通信工程相关</a:t>
            </a:r>
            <a:endParaRPr lang="en-US" altLang="en-US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alt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扎实的理论基础和专业知识</a:t>
            </a:r>
            <a:endParaRPr lang="en-US" altLang="en-US" sz="16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方正舒体" pitchFamily="2" charset="-122"/>
              <a:ea typeface="方正舒体" pitchFamily="2" charset="-122"/>
            </a:endParaRPr>
          </a:p>
          <a:p>
            <a:pPr lvl="1">
              <a:lnSpc>
                <a:spcPts val="2800"/>
              </a:lnSpc>
              <a:buFont typeface="Wingdings" pitchFamily="2" charset="2"/>
              <a:buChar char="n"/>
            </a:pPr>
            <a:r>
              <a:rPr altLang="en-US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工作地点</a:t>
            </a:r>
            <a:endParaRPr lang="en-US" altLang="en-US" sz="20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alt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 华西：成都</a:t>
            </a:r>
            <a:endParaRPr lang="en-US" altLang="en-US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alt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华南：深圳</a:t>
            </a:r>
            <a:endParaRPr lang="en-US" altLang="en-US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alt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华东：上海</a:t>
            </a:r>
            <a:r>
              <a:rPr lang="en-US" alt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/</a:t>
            </a:r>
            <a:r>
              <a:rPr alt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苏州</a:t>
            </a:r>
            <a:endParaRPr lang="en-US" altLang="en-US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alt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西北：西安</a:t>
            </a:r>
          </a:p>
        </p:txBody>
      </p:sp>
      <p:sp>
        <p:nvSpPr>
          <p:cNvPr id="7" name="Rectangle 12"/>
          <p:cNvSpPr>
            <a:spLocks noGrp="1"/>
          </p:cNvSpPr>
          <p:nvPr>
            <p:ph type="ftr" sz="quarter" idx="3"/>
          </p:nvPr>
        </p:nvSpPr>
        <p:spPr>
          <a:xfrm>
            <a:off x="1763688" y="4857750"/>
            <a:ext cx="5400600" cy="28575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lang="en-US" altLang="zh-CN" sz="1050" smtClean="0"/>
            </a:lvl1pPr>
            <a:extLst/>
          </a:lstStyle>
          <a:p>
            <a:r>
              <a:rPr lang="en-US" dirty="0" smtClean="0"/>
              <a:t>Proprietary and Confidential Information for Triductor  Copyright ©Triductor </a:t>
            </a:r>
            <a:r>
              <a:rPr lang="en-US" dirty="0" err="1" smtClean="0"/>
              <a:t>Technology,Inc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775928"/>
            <a:ext cx="3857652" cy="36830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numCol="1" rtlCol="0">
            <a:spAutoFit/>
          </a:bodyPr>
          <a:lstStyle/>
          <a:p>
            <a:pPr>
              <a:lnSpc>
                <a:spcPts val="2800"/>
              </a:lnSpc>
              <a:buFont typeface="Wingdings" pitchFamily="2" charset="2"/>
              <a:buChar char="l"/>
            </a:pPr>
            <a:r>
              <a:rPr lang="en-US" altLang="zh-CN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zh-CN" altLang="en-US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硬件测试工程师</a:t>
            </a:r>
            <a:r>
              <a:rPr altLang="en-US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endParaRPr lang="en-US" altLang="en-US" sz="24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lnSpc>
                <a:spcPts val="2800"/>
              </a:lnSpc>
              <a:buFont typeface="Wingdings" pitchFamily="2" charset="2"/>
              <a:buChar char="n"/>
            </a:pPr>
            <a:r>
              <a:rPr altLang="en-US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专业要求</a:t>
            </a:r>
            <a:endParaRPr lang="en-US" altLang="en-US" sz="20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lang="en-US" alt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2017</a:t>
            </a:r>
            <a:r>
              <a:rPr alt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届应届本科及以上</a:t>
            </a:r>
            <a:endParaRPr lang="en-US" altLang="en-US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lang="zh-CN" altLang="en-US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电科</a:t>
            </a:r>
            <a:r>
              <a:rPr lang="en-US" altLang="zh-CN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/</a:t>
            </a:r>
            <a:r>
              <a:rPr lang="zh-CN" altLang="en-US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微电子</a:t>
            </a:r>
            <a:r>
              <a:rPr lang="en-US" altLang="zh-CN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/</a:t>
            </a:r>
            <a:r>
              <a:rPr lang="zh-CN" altLang="zh-CN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电子元器件</a:t>
            </a:r>
            <a:endParaRPr lang="en-US" altLang="zh-CN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lang="zh-CN" alt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扎实</a:t>
            </a:r>
            <a:r>
              <a:rPr lang="zh-CN" altLang="en-US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的理论基础和专业知识</a:t>
            </a:r>
            <a:endParaRPr lang="zh-CN" altLang="en-U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方正舒体" pitchFamily="2" charset="-122"/>
              <a:ea typeface="方正舒体" pitchFamily="2" charset="-122"/>
            </a:endParaRPr>
          </a:p>
          <a:p>
            <a:pPr lvl="1">
              <a:lnSpc>
                <a:spcPts val="2800"/>
              </a:lnSpc>
              <a:buFont typeface="Wingdings" pitchFamily="2" charset="2"/>
              <a:buChar char="n"/>
            </a:pPr>
            <a:r>
              <a:rPr altLang="en-US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工作地点</a:t>
            </a:r>
            <a:endParaRPr lang="en-US" altLang="en-US" sz="20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alt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 </a:t>
            </a:r>
            <a:r>
              <a:rPr lang="zh-CN" alt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深圳</a:t>
            </a:r>
            <a:r>
              <a:rPr alt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 </a:t>
            </a:r>
            <a:endParaRPr lang="en-US" altLang="en-US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alt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上海</a:t>
            </a:r>
            <a:endParaRPr lang="en-US" altLang="en-US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endParaRPr lang="en-US" altLang="en-US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endParaRPr lang="en-US" altLang="en-US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rot="5400000">
            <a:off x="2500298" y="2643188"/>
            <a:ext cx="3714776" cy="1588"/>
          </a:xfrm>
          <a:prstGeom prst="line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/>
          </p:cNvSpPr>
          <p:nvPr>
            <p:ph type="subTitle" idx="1"/>
          </p:nvPr>
        </p:nvSpPr>
        <p:spPr>
          <a:xfrm>
            <a:off x="2051720" y="2715766"/>
            <a:ext cx="6934200" cy="288032"/>
          </a:xfrm>
          <a:noFill/>
        </p:spPr>
        <p:txBody>
          <a:bodyPr>
            <a:noAutofit/>
          </a:bodyPr>
          <a:lstStyle>
            <a:extLst/>
          </a:lstStyle>
          <a:p>
            <a:pPr algn="r"/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Triductor Technology (</a:t>
            </a:r>
            <a:r>
              <a:rPr lang="en-US" altLang="zh-CN" sz="1400" dirty="0" err="1" smtClean="0">
                <a:latin typeface="微软雅黑" pitchFamily="34" charset="-122"/>
                <a:ea typeface="微软雅黑" pitchFamily="34" charset="-122"/>
              </a:rPr>
              <a:t>SuZhou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), Inc.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1472" y="1449842"/>
            <a:ext cx="58140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期待各位的选择和加入！ </a:t>
            </a:r>
            <a:endParaRPr lang="en-US" altLang="zh-CN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0034" y="642924"/>
            <a:ext cx="19427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创达特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/>
          </p:cNvSpPr>
          <p:nvPr>
            <p:ph type="subTitle" idx="1"/>
          </p:nvPr>
        </p:nvSpPr>
        <p:spPr>
          <a:xfrm>
            <a:off x="5072066" y="2715766"/>
            <a:ext cx="3913854" cy="288032"/>
          </a:xfrm>
          <a:noFill/>
        </p:spPr>
        <p:txBody>
          <a:bodyPr>
            <a:noAutofit/>
          </a:bodyPr>
          <a:lstStyle>
            <a:extLst/>
          </a:lstStyle>
          <a:p>
            <a:pPr algn="r"/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Triductor Technology (</a:t>
            </a:r>
            <a:r>
              <a:rPr lang="en-US" altLang="zh-CN" sz="1400" dirty="0" err="1" smtClean="0">
                <a:latin typeface="微软雅黑" pitchFamily="34" charset="-122"/>
                <a:ea typeface="微软雅黑" pitchFamily="34" charset="-122"/>
              </a:rPr>
              <a:t>SuZhou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), Inc.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42844" y="2428874"/>
            <a:ext cx="449966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Thank You!</a:t>
            </a:r>
            <a:endParaRPr lang="en-US" altLang="zh-CN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500048"/>
            <a:ext cx="75009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altLang="en-US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公司地址：</a:t>
            </a:r>
            <a:r>
              <a:rPr lang="zh-CN" altLang="en-US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苏州园区</a:t>
            </a:r>
            <a:r>
              <a:rPr altLang="en-US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金鸡湖大道</a:t>
            </a:r>
            <a:r>
              <a:rPr lang="en-US" altLang="zh-CN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1355</a:t>
            </a:r>
            <a:r>
              <a:rPr altLang="en-US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号国际科技园</a:t>
            </a:r>
            <a:r>
              <a:rPr lang="zh-CN" altLang="en-US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二期，</a:t>
            </a:r>
            <a:r>
              <a:rPr lang="en-US" altLang="zh-CN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C504</a:t>
            </a:r>
            <a:endParaRPr lang="en-US" altLang="en-US" sz="20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altLang="en-US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微软雅黑" pitchFamily="34" charset="-122"/>
                <a:ea typeface="微软雅黑" pitchFamily="34" charset="-122"/>
              </a:rPr>
              <a:t>联系电话：</a:t>
            </a:r>
            <a:r>
              <a:rPr lang="en-US" altLang="en-US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微软雅黑" pitchFamily="34" charset="-122"/>
                <a:ea typeface="微软雅黑" pitchFamily="34" charset="-122"/>
              </a:rPr>
              <a:t>0512</a:t>
            </a:r>
            <a:r>
              <a:rPr lang="en-US" altLang="zh-CN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微软雅黑" pitchFamily="34" charset="-122"/>
                <a:ea typeface="微软雅黑" pitchFamily="34" charset="-122"/>
              </a:rPr>
              <a:t>-62887395</a:t>
            </a:r>
          </a:p>
          <a:p>
            <a:r>
              <a:rPr altLang="en-US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公司网址：</a:t>
            </a:r>
            <a:r>
              <a:rPr lang="en-US" altLang="en-US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www.triductor.com</a:t>
            </a:r>
            <a:endParaRPr lang="en-US" altLang="zh-CN" sz="20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en-US" altLang="en-US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微软雅黑" pitchFamily="34" charset="-122"/>
                <a:ea typeface="微软雅黑" pitchFamily="34" charset="-122"/>
              </a:rPr>
              <a:t>Email：     hr@triductor.com</a:t>
            </a:r>
          </a:p>
        </p:txBody>
      </p:sp>
      <p:sp>
        <p:nvSpPr>
          <p:cNvPr id="6" name="云形标注 5"/>
          <p:cNvSpPr/>
          <p:nvPr/>
        </p:nvSpPr>
        <p:spPr>
          <a:xfrm>
            <a:off x="5643570" y="1000114"/>
            <a:ext cx="2071702" cy="1143008"/>
          </a:xfrm>
          <a:prstGeom prst="cloudCallout">
            <a:avLst>
              <a:gd name="adj1" fmla="val -74869"/>
              <a:gd name="adj2" fmla="val 708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alt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舒体" pitchFamily="2" charset="-122"/>
                <a:ea typeface="方正舒体" pitchFamily="2" charset="-122"/>
              </a:rPr>
              <a:t>重要的事情</a:t>
            </a:r>
            <a:endParaRPr lang="en-US" altLang="en-US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方正舒体" pitchFamily="2" charset="-122"/>
              <a:ea typeface="方正舒体" pitchFamily="2" charset="-122"/>
            </a:endParaRPr>
          </a:p>
          <a:p>
            <a:pPr algn="just"/>
            <a:r>
              <a:rPr alt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舒体" pitchFamily="2" charset="-122"/>
                <a:ea typeface="方正舒体" pitchFamily="2" charset="-122"/>
              </a:rPr>
              <a:t>说三遍！！</a:t>
            </a:r>
            <a:endParaRPr lang="zh-CN" alt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 txBox="1">
            <a:spLocks noGrp="1"/>
          </p:cNvSpPr>
          <p:nvPr>
            <p:ph sz="quarter" idx="15"/>
          </p:nvPr>
        </p:nvSpPr>
        <p:spPr/>
        <p:txBody>
          <a:bodyPr/>
          <a:lstStyle>
            <a:lvl1pPr>
              <a:lnSpc>
                <a:spcPts val="2200"/>
              </a:lnSpc>
              <a:buFont typeface="Wingdings" pitchFamily="2" charset="2"/>
              <a:buChar char="Ø"/>
              <a:defRPr sz="2000" b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  <a:cs typeface="Times New Roman" pitchFamily="18" charset="0"/>
              </a:defRPr>
            </a:lvl1pPr>
            <a:lvl2pPr lvl="1">
              <a:lnSpc>
                <a:spcPts val="2200"/>
              </a:lnSpc>
              <a:buFont typeface="Arial" pitchFamily="34" charset="0"/>
              <a:buChar char="•"/>
              <a:defRPr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defRPr>
            </a:lvl2pPr>
            <a:extLst/>
          </a:lstStyle>
          <a:p>
            <a:pPr lvl="1"/>
            <a:endParaRPr lang="en-US" altLang="zh-CN" smtClean="0"/>
          </a:p>
          <a:p>
            <a:pPr lvl="1"/>
            <a:endParaRPr lang="en-US" altLang="zh-CN" smtClean="0"/>
          </a:p>
          <a:p>
            <a:pPr lvl="1"/>
            <a:endParaRPr lang="en-US" altLang="zh-CN" smtClean="0"/>
          </a:p>
          <a:p>
            <a:endParaRPr lang="en-US" altLang="zh-CN" smtClean="0"/>
          </a:p>
          <a:p>
            <a:endParaRPr lang="en-US" altLang="zh-CN" dirty="0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smtClean="0"/>
              <a:t>公司发展</a:t>
            </a:r>
            <a:endParaRPr lang="zh-CN" altLang="en-US" dirty="0"/>
          </a:p>
        </p:txBody>
      </p:sp>
      <p:pic>
        <p:nvPicPr>
          <p:cNvPr id="1026" name="Picture 2" descr="C:\Users\zhanglei\Desktop\milestone.png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71550"/>
            <a:ext cx="7200800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855369"/>
            <a:ext cx="52117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744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" name="Rectangle 3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>
            <a:extLst/>
          </a:lstStyle>
          <a:p>
            <a:r>
              <a:rPr altLang="en-US" sz="1800" dirty="0" smtClean="0">
                <a:latin typeface="微软雅黑" pitchFamily="34" charset="-122"/>
                <a:ea typeface="微软雅黑" pitchFamily="34" charset="-122"/>
              </a:rPr>
              <a:t>专注与专业</a:t>
            </a:r>
            <a:endParaRPr lang="zh-CN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12"/>
          <p:cNvSpPr>
            <a:spLocks noGrp="1"/>
          </p:cNvSpPr>
          <p:nvPr>
            <p:ph type="ftr" sz="quarter" idx="3"/>
          </p:nvPr>
        </p:nvSpPr>
        <p:spPr>
          <a:xfrm>
            <a:off x="1763688" y="4857750"/>
            <a:ext cx="5760640" cy="28575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lang="en-US" altLang="zh-CN" sz="1050" smtClean="0"/>
            </a:lvl1pPr>
            <a:extLst/>
          </a:lstStyle>
          <a:p>
            <a:r>
              <a:rPr lang="en-US" dirty="0" smtClean="0"/>
              <a:t>Proprietary and Confidential Information for Triductor  Copyright ©Triductor </a:t>
            </a:r>
            <a:r>
              <a:rPr lang="en-US" dirty="0" err="1" smtClean="0"/>
              <a:t>Technology,Inc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857224" y="1028632"/>
            <a:ext cx="3082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20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85720" y="857238"/>
            <a:ext cx="7358114" cy="376000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ts val="2200"/>
              </a:lnSpc>
              <a:buFont typeface="Wingdings" pitchFamily="2" charset="2"/>
              <a:buChar char="Ø"/>
              <a:defRPr sz="2000" b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  <a:cs typeface="Times New Roman" pitchFamily="18" charset="0"/>
              </a:defRPr>
            </a:lvl1pPr>
            <a:lvl2pPr lvl="1">
              <a:lnSpc>
                <a:spcPts val="2200"/>
              </a:lnSpc>
              <a:buFont typeface="Arial" pitchFamily="34" charset="0"/>
              <a:buChar char="•"/>
              <a:defRPr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defRPr>
            </a:lvl2pPr>
            <a:extLst/>
          </a:lstStyle>
          <a:p>
            <a:r>
              <a:rPr lang="en-US" altLang="en-US" dirty="0"/>
              <a:t>   </a:t>
            </a:r>
            <a:r>
              <a:rPr lang="en-US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ABLESS</a:t>
            </a:r>
            <a:r>
              <a:rPr lang="en-US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 </a:t>
            </a:r>
            <a:r>
              <a:rPr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自主设计研发与服务业务</a:t>
            </a:r>
            <a:endParaRPr lang="en-US" alt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altLang="en-US" dirty="0"/>
              <a:t>   宽带通信</a:t>
            </a:r>
            <a:endParaRPr lang="en-US" altLang="en-US" dirty="0"/>
          </a:p>
          <a:p>
            <a:pPr lvl="1"/>
            <a:r>
              <a:rPr lang="en-US" altLang="zh-CN" dirty="0"/>
              <a:t>   </a:t>
            </a:r>
            <a:r>
              <a:rPr lang="en-US" altLang="zh-CN" dirty="0" err="1"/>
              <a:t>IoT</a:t>
            </a:r>
            <a:endParaRPr lang="en-US" altLang="zh-CN" dirty="0"/>
          </a:p>
          <a:p>
            <a:pPr lvl="1"/>
            <a:r>
              <a:rPr lang="en-US" altLang="en-US" dirty="0"/>
              <a:t>   …</a:t>
            </a:r>
          </a:p>
          <a:p>
            <a:r>
              <a:rPr altLang="en-US" dirty="0"/>
              <a:t>   </a:t>
            </a:r>
            <a:r>
              <a:rPr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宽带接入和家庭通信解决方案业务</a:t>
            </a:r>
            <a:endParaRPr lang="en-US" alt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altLang="zh-CN" dirty="0"/>
              <a:t>   </a:t>
            </a:r>
            <a:r>
              <a:rPr lang="en-US" altLang="zh-CN" dirty="0" err="1"/>
              <a:t>xDSL</a:t>
            </a:r>
            <a:r>
              <a:rPr lang="en-US" altLang="zh-CN" dirty="0"/>
              <a:t>	</a:t>
            </a:r>
          </a:p>
          <a:p>
            <a:pPr lvl="1"/>
            <a:r>
              <a:rPr lang="en-US" altLang="zh-CN" dirty="0"/>
              <a:t>   </a:t>
            </a:r>
            <a:r>
              <a:rPr lang="en-US" altLang="zh-CN" dirty="0" err="1"/>
              <a:t>xPON</a:t>
            </a:r>
            <a:endParaRPr lang="en-US" altLang="zh-CN" dirty="0"/>
          </a:p>
          <a:p>
            <a:pPr lvl="1"/>
            <a:r>
              <a:rPr lang="en-US" altLang="zh-CN" dirty="0"/>
              <a:t>   G.HN</a:t>
            </a:r>
          </a:p>
          <a:p>
            <a:pPr lvl="1"/>
            <a:r>
              <a:rPr lang="en-US" altLang="en-US" dirty="0"/>
              <a:t>   …</a:t>
            </a:r>
          </a:p>
          <a:p>
            <a:r>
              <a:rPr altLang="en-US" dirty="0"/>
              <a:t>   </a:t>
            </a:r>
            <a:r>
              <a:rPr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集成电路版图设计服务业务</a:t>
            </a:r>
            <a:endParaRPr lang="en-US" alt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altLang="en-US" dirty="0"/>
              <a:t>   RF IC Layout</a:t>
            </a:r>
          </a:p>
          <a:p>
            <a:pPr lvl="1"/>
            <a:r>
              <a:rPr lang="en-US" altLang="en-US" dirty="0"/>
              <a:t>   Analog/Mixed-Signal IC Layout</a:t>
            </a:r>
          </a:p>
          <a:p>
            <a:pPr lvl="1"/>
            <a:r>
              <a:rPr lang="en-US" altLang="en-US" dirty="0"/>
              <a:t>  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>
            <a:extLst/>
          </a:lstStyle>
          <a:p>
            <a:endParaRPr lang="zh-CN" dirty="0"/>
          </a:p>
        </p:txBody>
      </p:sp>
      <p:sp>
        <p:nvSpPr>
          <p:cNvPr id="2" name="Rectangle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>
            <a:extLst/>
          </a:lstStyle>
          <a:p>
            <a:pPr>
              <a:spcBef>
                <a:spcPct val="50000"/>
              </a:spcBef>
            </a:pPr>
            <a:r>
              <a:rPr altLang="en-US" dirty="0" smtClean="0">
                <a:latin typeface="微软雅黑" pitchFamily="34" charset="-122"/>
                <a:ea typeface="微软雅黑" pitchFamily="34" charset="-122"/>
              </a:rPr>
              <a:t>人才架构</a:t>
            </a:r>
            <a:endParaRPr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12"/>
          <p:cNvSpPr>
            <a:spLocks noGrp="1"/>
          </p:cNvSpPr>
          <p:nvPr>
            <p:ph type="ftr" sz="quarter" idx="3"/>
          </p:nvPr>
        </p:nvSpPr>
        <p:spPr>
          <a:xfrm>
            <a:off x="1822776" y="4872955"/>
            <a:ext cx="5328592" cy="28575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lang="en-US" altLang="zh-CN" sz="1050" smtClean="0"/>
            </a:lvl1pPr>
            <a:extLst/>
          </a:lstStyle>
          <a:p>
            <a:r>
              <a:rPr lang="en-US" dirty="0" smtClean="0"/>
              <a:t>Proprietary and Confidential Information for Triductor  Copyright ©Triductor </a:t>
            </a:r>
            <a:r>
              <a:rPr lang="en-US" dirty="0" err="1" smtClean="0"/>
              <a:t>Technology,Inc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72272" y="-369891"/>
            <a:ext cx="8229600" cy="502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tx2"/>
              </a:buClr>
              <a:defRPr/>
            </a:pPr>
            <a:endParaRPr lang="zh-CN" altLang="en-US" sz="2400" kern="0" dirty="0">
              <a:latin typeface="+mn-lt"/>
              <a:ea typeface="+mn-ea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214282" y="785800"/>
            <a:ext cx="2428892" cy="114300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UCLA, ASU</a:t>
            </a:r>
          </a:p>
          <a:p>
            <a:pPr algn="ctr"/>
            <a:r>
              <a:rPr lang="en-US" altLang="zh-CN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University Duisburg-Essen</a:t>
            </a:r>
          </a:p>
          <a:p>
            <a:pPr algn="ctr"/>
            <a:r>
              <a:rPr lang="en-US" altLang="zh-CN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TU </a:t>
            </a:r>
            <a:r>
              <a:rPr lang="en-US" altLang="zh-CN" sz="14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Braunschweig</a:t>
            </a:r>
            <a:endParaRPr lang="en-US" altLang="zh-CN" sz="14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altLang="zh-CN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…</a:t>
            </a:r>
            <a:endParaRPr lang="zh-CN" altLang="en-US" sz="1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214282" y="2071684"/>
            <a:ext cx="2714644" cy="114300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C9</a:t>
            </a:r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联盟：</a:t>
            </a:r>
            <a:endParaRPr lang="en-US" altLang="en-US" sz="14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北京大学</a:t>
            </a:r>
            <a:r>
              <a:rPr lang="en-US"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复旦大学</a:t>
            </a:r>
            <a:r>
              <a:rPr lang="en-US"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浙江大学</a:t>
            </a:r>
            <a:endParaRPr lang="en-US" altLang="zh-CN" sz="14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南京大学</a:t>
            </a:r>
            <a:r>
              <a:rPr lang="en-US"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</a:t>
            </a:r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中国科学技术大学</a:t>
            </a:r>
            <a:endParaRPr lang="en-US" altLang="en-US" sz="14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哈尔滨工业大学</a:t>
            </a:r>
            <a:endParaRPr lang="en-US" altLang="en-US" sz="14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altLang="zh-CN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…</a:t>
            </a:r>
            <a:endParaRPr lang="zh-CN" altLang="en-US" sz="1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14282" y="3357568"/>
            <a:ext cx="2571768" cy="1357322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985/211</a:t>
            </a:r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：</a:t>
            </a:r>
            <a:endParaRPr lang="en-US" altLang="en-US" sz="14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东南大学</a:t>
            </a:r>
            <a:r>
              <a:rPr lang="en-US"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电子科技大学</a:t>
            </a:r>
            <a:endParaRPr lang="en-US" altLang="zh-CN" sz="14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西安电子科技大学</a:t>
            </a:r>
            <a:endParaRPr lang="en-US" altLang="en-US" sz="14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同济大学</a:t>
            </a:r>
            <a:r>
              <a:rPr lang="en-US"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南开大学</a:t>
            </a:r>
            <a:endParaRPr lang="en-US" altLang="en-US" sz="14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西北工业大学</a:t>
            </a:r>
            <a:endParaRPr lang="en-US" altLang="en-US" sz="14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altLang="zh-CN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…</a:t>
            </a:r>
            <a:endParaRPr lang="zh-CN" altLang="en-US" sz="1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6286512" y="2571750"/>
            <a:ext cx="2286016" cy="214314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altLang="zh-CN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Rockwell , </a:t>
            </a:r>
            <a:r>
              <a:rPr lang="en-US" altLang="zh-CN" sz="14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ElectriPHY</a:t>
            </a:r>
            <a:r>
              <a:rPr lang="en-US" altLang="zh-CN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 ,Marvell , </a:t>
            </a:r>
            <a:r>
              <a:rPr lang="en-US" altLang="zh-CN" sz="14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Centillium</a:t>
            </a:r>
            <a:r>
              <a:rPr lang="en-US" altLang="zh-CN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, </a:t>
            </a: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altLang="zh-CN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IBM, </a:t>
            </a:r>
            <a:r>
              <a:rPr lang="en-US" altLang="zh-CN" sz="14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Conexant</a:t>
            </a:r>
            <a:r>
              <a:rPr lang="en-US" altLang="zh-CN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,</a:t>
            </a:r>
            <a:br>
              <a:rPr lang="en-US" altLang="zh-CN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</a:br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华为</a:t>
            </a:r>
            <a:r>
              <a:rPr lang="en-US"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, </a:t>
            </a:r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中兴</a:t>
            </a:r>
            <a:r>
              <a:rPr lang="en-US" altLang="zh-CN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, </a:t>
            </a:r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诺基亚</a:t>
            </a:r>
            <a:r>
              <a:rPr lang="en-US"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, </a:t>
            </a:r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/>
            </a:r>
            <a:b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</a:br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联芯科技</a:t>
            </a:r>
            <a:r>
              <a:rPr lang="en-US"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, MTK, </a:t>
            </a:r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瑞萨</a:t>
            </a:r>
            <a:r>
              <a:rPr lang="en-US"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/>
            </a:r>
            <a:br>
              <a:rPr lang="en-US"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</a:br>
            <a:r>
              <a:rPr lang="en-US" altLang="zh-CN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……</a:t>
            </a:r>
            <a:endParaRPr lang="en-US" altLang="zh-CN" sz="1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微软雅黑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3786182" y="2143122"/>
            <a:ext cx="1571636" cy="114300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alt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琥珀" pitchFamily="2" charset="-122"/>
                <a:ea typeface="华文琥珀" pitchFamily="2" charset="-122"/>
              </a:rPr>
              <a:t>人才组成</a:t>
            </a:r>
            <a:endParaRPr lang="en-US" altLang="en-US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琥珀" pitchFamily="2" charset="-122"/>
              <a:ea typeface="华文琥珀" pitchFamily="2" charset="-122"/>
            </a:endParaRPr>
          </a:p>
          <a:p>
            <a:pPr algn="ctr"/>
            <a:r>
              <a:rPr alt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琥珀" pitchFamily="2" charset="-122"/>
                <a:ea typeface="华文琥珀" pitchFamily="2" charset="-122"/>
              </a:rPr>
              <a:t>架构</a:t>
            </a:r>
            <a:endParaRPr lang="en-US" altLang="en-US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6286512" y="785800"/>
            <a:ext cx="2286016" cy="1357322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千人计划</a:t>
            </a:r>
            <a:r>
              <a:rPr lang="en-US"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	1</a:t>
            </a:r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名</a:t>
            </a:r>
            <a:endParaRPr lang="en-US" altLang="en-US" sz="14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微软雅黑" pitchFamily="34" charset="-122"/>
            </a:endParaRPr>
          </a:p>
          <a:p>
            <a:pPr algn="ctr">
              <a:spcBef>
                <a:spcPct val="50000"/>
              </a:spcBef>
            </a:pPr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高技能人才  若干</a:t>
            </a:r>
            <a:endParaRPr lang="en-US" altLang="en-US" sz="14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微软雅黑" pitchFamily="34" charset="-122"/>
            </a:endParaRPr>
          </a:p>
          <a:p>
            <a:pPr algn="ctr">
              <a:spcBef>
                <a:spcPct val="50000"/>
              </a:spcBef>
            </a:pPr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硕士比例 </a:t>
            </a:r>
            <a:r>
              <a:rPr lang="en-US"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	40</a:t>
            </a:r>
            <a:r>
              <a:rPr lang="en-US" altLang="zh-CN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%</a:t>
            </a:r>
            <a:r>
              <a:rPr altLang="en-US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以上</a:t>
            </a:r>
            <a:endParaRPr lang="en-US" altLang="en-US" sz="14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微软雅黑" pitchFamily="34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微软雅黑" pitchFamily="34" charset="-122"/>
              </a:rPr>
              <a:t>……</a:t>
            </a:r>
            <a:endParaRPr lang="en-US" altLang="zh-CN" sz="1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微软雅黑" pitchFamily="34" charset="-122"/>
            </a:endParaRPr>
          </a:p>
        </p:txBody>
      </p:sp>
      <p:sp>
        <p:nvSpPr>
          <p:cNvPr id="32" name="左弧形箭头 31"/>
          <p:cNvSpPr/>
          <p:nvPr/>
        </p:nvSpPr>
        <p:spPr>
          <a:xfrm rot="6932035">
            <a:off x="3197773" y="572016"/>
            <a:ext cx="606552" cy="171345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左弧形箭头 32"/>
          <p:cNvSpPr/>
          <p:nvPr/>
        </p:nvSpPr>
        <p:spPr>
          <a:xfrm rot="3838313" flipH="1">
            <a:off x="3341839" y="3139735"/>
            <a:ext cx="471716" cy="153164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右箭头 34"/>
          <p:cNvSpPr/>
          <p:nvPr/>
        </p:nvSpPr>
        <p:spPr>
          <a:xfrm rot="10800000">
            <a:off x="3000364" y="2714626"/>
            <a:ext cx="714380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左弧形箭头 35"/>
          <p:cNvSpPr/>
          <p:nvPr/>
        </p:nvSpPr>
        <p:spPr>
          <a:xfrm rot="17416903">
            <a:off x="5305736" y="3140034"/>
            <a:ext cx="431172" cy="147219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左弧形箭头 36"/>
          <p:cNvSpPr/>
          <p:nvPr/>
        </p:nvSpPr>
        <p:spPr>
          <a:xfrm rot="14396200" flipH="1">
            <a:off x="5188533" y="679189"/>
            <a:ext cx="471716" cy="153164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>
            <a:extLst/>
          </a:lstStyle>
          <a:p>
            <a:endParaRPr lang="zh-CN" dirty="0"/>
          </a:p>
        </p:txBody>
      </p:sp>
      <p:sp>
        <p:nvSpPr>
          <p:cNvPr id="2" name="Rectangle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>
            <a:extLst/>
          </a:lstStyle>
          <a:p>
            <a:r>
              <a:rPr altLang="en-US" dirty="0" smtClean="0">
                <a:latin typeface="微软雅黑" pitchFamily="34" charset="-122"/>
                <a:ea typeface="微软雅黑" pitchFamily="34" charset="-122"/>
              </a:rPr>
              <a:t>成就与业绩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Rectangle 12"/>
          <p:cNvSpPr>
            <a:spLocks noGrp="1"/>
          </p:cNvSpPr>
          <p:nvPr>
            <p:ph type="ftr" sz="quarter" idx="3"/>
          </p:nvPr>
        </p:nvSpPr>
        <p:spPr>
          <a:xfrm>
            <a:off x="1666901" y="4857750"/>
            <a:ext cx="5405312" cy="28575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lang="en-US" altLang="zh-CN" sz="1050" smtClean="0"/>
            </a:lvl1pPr>
            <a:extLst/>
          </a:lstStyle>
          <a:p>
            <a:r>
              <a:rPr lang="en-US" dirty="0" smtClean="0"/>
              <a:t>Proprietary and Confidential Information for Triductor  Copyright ©Triductor </a:t>
            </a:r>
            <a:r>
              <a:rPr lang="en-US" dirty="0" err="1" smtClean="0"/>
              <a:t>Technology,Inc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5" name="Text Box 11"/>
          <p:cNvSpPr txBox="1">
            <a:spLocks noChangeArrowheads="1"/>
          </p:cNvSpPr>
          <p:nvPr/>
        </p:nvSpPr>
        <p:spPr bwMode="auto">
          <a:xfrm>
            <a:off x="1574826" y="12096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CN" altLang="en-US" sz="2400"/>
          </a:p>
        </p:txBody>
      </p:sp>
      <p:sp>
        <p:nvSpPr>
          <p:cNvPr id="8" name="TextBox 7"/>
          <p:cNvSpPr txBox="1"/>
          <p:nvPr/>
        </p:nvSpPr>
        <p:spPr>
          <a:xfrm>
            <a:off x="285720" y="857238"/>
            <a:ext cx="7429552" cy="3693319"/>
          </a:xfrm>
          <a:prstGeom prst="rect">
            <a:avLst/>
          </a:prstGeom>
        </p:spPr>
        <p:style>
          <a:lnRef idx="2">
            <a:schemeClr val="accent1"/>
          </a:lnRef>
          <a:fillRef idx="100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alt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  “千人计划”</a:t>
            </a:r>
            <a:endParaRPr lang="en-US" altLang="en-US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alt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  “国家科技领军人才”“国家高新技术企业”</a:t>
            </a:r>
          </a:p>
          <a:p>
            <a:pPr algn="just">
              <a:buFont typeface="Wingdings" pitchFamily="2" charset="2"/>
              <a:buChar char="Ø"/>
            </a:pPr>
            <a:r>
              <a:rPr alt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   第七届中国国际集成电路博览会暨高峰论坛“产品创新奖”</a:t>
            </a:r>
          </a:p>
          <a:p>
            <a:pPr algn="just">
              <a:buFont typeface="Wingdings" pitchFamily="2" charset="2"/>
              <a:buChar char="Ø"/>
            </a:pPr>
            <a:r>
              <a:rPr alt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   第八届中国国际半导体博览会暨高峰论坛“优秀参展产品奖”</a:t>
            </a:r>
            <a:endParaRPr lang="en-US" altLang="en-US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alt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   2015</a:t>
            </a:r>
            <a:r>
              <a:rPr alt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年宽带世界论坛（</a:t>
            </a:r>
            <a:r>
              <a:rPr lang="en-US" altLang="zh-CN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BWF</a:t>
            </a:r>
            <a:r>
              <a:rPr alt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）“最佳固网宽带接入方案”</a:t>
            </a:r>
            <a:endParaRPr lang="en-US" altLang="en-US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  <a:p>
            <a:endParaRPr lang="en-US" altLang="zh-CN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en-US" alt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    8</a:t>
            </a:r>
            <a:r>
              <a:rPr alt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项</a:t>
            </a:r>
            <a:r>
              <a:rPr lang="en-US" altLang="zh-CN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PCT</a:t>
            </a:r>
            <a:r>
              <a:rPr alt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发明专利</a:t>
            </a:r>
            <a:endParaRPr lang="en-US" altLang="en-US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alt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   软件著作权</a:t>
            </a:r>
            <a:r>
              <a:rPr lang="en-US" altLang="zh-CN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21</a:t>
            </a:r>
            <a:r>
              <a:rPr alt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项</a:t>
            </a:r>
            <a:endParaRPr lang="en-US" altLang="en-US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alt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   集成电路布图设计权</a:t>
            </a:r>
            <a:r>
              <a:rPr lang="en-US" altLang="zh-CN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10</a:t>
            </a:r>
            <a:r>
              <a:rPr alt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项</a:t>
            </a:r>
          </a:p>
          <a:p>
            <a:endParaRPr lang="en-US" altLang="zh-CN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l"/>
            </a:pPr>
            <a:r>
              <a:rPr lang="en-US" altLang="zh-CN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   ISO27001</a:t>
            </a:r>
            <a:r>
              <a:rPr alt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认证</a:t>
            </a:r>
            <a:endParaRPr lang="en-US" altLang="zh-CN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l"/>
            </a:pPr>
            <a:r>
              <a:rPr alt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   </a:t>
            </a:r>
            <a:r>
              <a:rPr lang="en-US" altLang="zh-CN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ISO9001:2008</a:t>
            </a:r>
            <a:r>
              <a:rPr alt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认证</a:t>
            </a:r>
          </a:p>
          <a:p>
            <a:endParaRPr lang="zh-CN" altLang="en-US" dirty="0"/>
          </a:p>
        </p:txBody>
      </p:sp>
      <p:sp>
        <p:nvSpPr>
          <p:cNvPr id="9" name="云形 8"/>
          <p:cNvSpPr/>
          <p:nvPr/>
        </p:nvSpPr>
        <p:spPr>
          <a:xfrm>
            <a:off x="4357686" y="2928940"/>
            <a:ext cx="2571768" cy="1071570"/>
          </a:xfrm>
          <a:prstGeom prst="cloud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altLang="en-US" sz="1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Kunstler Script" pitchFamily="66" charset="0"/>
                <a:ea typeface="方正舒体" pitchFamily="2" charset="-122"/>
              </a:rPr>
              <a:t>对整个行业做的一点微小的贡献！！</a:t>
            </a:r>
            <a:endParaRPr altLang="en-US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latin typeface="Kunstler Script" pitchFamily="66" charset="0"/>
              <a:ea typeface="方正舒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>
            <a:extLst/>
          </a:lstStyle>
          <a:p>
            <a:endParaRPr lang="zh-CN" dirty="0"/>
          </a:p>
        </p:txBody>
      </p:sp>
      <p:sp>
        <p:nvSpPr>
          <p:cNvPr id="2" name="Rectangle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>
            <a:extLst/>
          </a:lstStyle>
          <a:p>
            <a:r>
              <a:rPr altLang="en-US" dirty="0" smtClean="0">
                <a:latin typeface="微软雅黑" pitchFamily="34" charset="-122"/>
                <a:ea typeface="微软雅黑" pitchFamily="34" charset="-122"/>
              </a:rPr>
              <a:t>全球市场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Rectangle 12"/>
          <p:cNvSpPr>
            <a:spLocks noGrp="1"/>
          </p:cNvSpPr>
          <p:nvPr>
            <p:ph type="ftr" sz="quarter" idx="3"/>
          </p:nvPr>
        </p:nvSpPr>
        <p:spPr>
          <a:xfrm>
            <a:off x="1552065" y="4857750"/>
            <a:ext cx="5756239" cy="28575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lang="en-US" altLang="zh-CN" sz="1050" smtClean="0"/>
            </a:lvl1pPr>
            <a:extLst/>
          </a:lstStyle>
          <a:p>
            <a:r>
              <a:rPr lang="en-US" dirty="0" smtClean="0"/>
              <a:t>Proprietary and Confidential Information for Triductor  Copyright ©Triductor </a:t>
            </a:r>
            <a:r>
              <a:rPr lang="en-US" dirty="0" err="1" smtClean="0"/>
              <a:t>Technology,Inc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5" name="Text Box 11"/>
          <p:cNvSpPr txBox="1">
            <a:spLocks noChangeArrowheads="1"/>
          </p:cNvSpPr>
          <p:nvPr/>
        </p:nvSpPr>
        <p:spPr bwMode="auto">
          <a:xfrm>
            <a:off x="1574826" y="12096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CN" altLang="en-US" sz="2400"/>
          </a:p>
        </p:txBody>
      </p:sp>
      <p:grpSp>
        <p:nvGrpSpPr>
          <p:cNvPr id="6" name="组合 132"/>
          <p:cNvGrpSpPr/>
          <p:nvPr/>
        </p:nvGrpSpPr>
        <p:grpSpPr>
          <a:xfrm>
            <a:off x="3330834" y="915566"/>
            <a:ext cx="5813166" cy="2591518"/>
            <a:chOff x="-180528" y="2211710"/>
            <a:chExt cx="5813166" cy="2591518"/>
          </a:xfrm>
        </p:grpSpPr>
        <p:pic>
          <p:nvPicPr>
            <p:cNvPr id="7" name="Picture 13" descr="C:\Documents and Settings\Administrator\桌面\2-02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lum contrast="-61000"/>
            </a:blip>
            <a:srcRect/>
            <a:stretch>
              <a:fillRect/>
            </a:stretch>
          </p:blipFill>
          <p:spPr bwMode="auto">
            <a:xfrm>
              <a:off x="-180528" y="2211710"/>
              <a:ext cx="5813166" cy="2591518"/>
            </a:xfrm>
            <a:prstGeom prst="rect">
              <a:avLst/>
            </a:prstGeom>
            <a:noFill/>
          </p:spPr>
        </p:pic>
        <p:sp>
          <p:nvSpPr>
            <p:cNvPr id="8" name="流程图: 联系 7"/>
            <p:cNvSpPr/>
            <p:nvPr/>
          </p:nvSpPr>
          <p:spPr>
            <a:xfrm>
              <a:off x="4283968" y="3075806"/>
              <a:ext cx="144016" cy="144016"/>
            </a:xfrm>
            <a:prstGeom prst="flowChartConnector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流程图: 联系 8"/>
            <p:cNvSpPr/>
            <p:nvPr/>
          </p:nvSpPr>
          <p:spPr>
            <a:xfrm>
              <a:off x="3923928" y="3219822"/>
              <a:ext cx="144016" cy="144016"/>
            </a:xfrm>
            <a:prstGeom prst="flowChartConnector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流程图: 联系 9"/>
            <p:cNvSpPr/>
            <p:nvPr/>
          </p:nvSpPr>
          <p:spPr>
            <a:xfrm>
              <a:off x="4355976" y="3651870"/>
              <a:ext cx="144016" cy="144016"/>
            </a:xfrm>
            <a:prstGeom prst="flowChartConnector">
              <a:avLst/>
            </a:prstGeom>
            <a:solidFill>
              <a:srgbClr val="FFC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流程图: 联系 10"/>
            <p:cNvSpPr/>
            <p:nvPr/>
          </p:nvSpPr>
          <p:spPr>
            <a:xfrm>
              <a:off x="1636702" y="3939902"/>
              <a:ext cx="144016" cy="144016"/>
            </a:xfrm>
            <a:prstGeom prst="flowChartConnector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流程图: 联系 11"/>
            <p:cNvSpPr/>
            <p:nvPr/>
          </p:nvSpPr>
          <p:spPr>
            <a:xfrm>
              <a:off x="1096134" y="3291830"/>
              <a:ext cx="144016" cy="144016"/>
            </a:xfrm>
            <a:prstGeom prst="flowChartConnector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Picture 32" descr="C:\Documents and Settings\chenjun\桌面\新建文件夹 (2)\华为.png"/>
          <p:cNvPicPr>
            <a:picLocks noChangeArrowheads="1"/>
          </p:cNvPicPr>
          <p:nvPr/>
        </p:nvPicPr>
        <p:blipFill>
          <a:blip r:embed="rId4" cstate="print">
            <a:lum bright="-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65251"/>
            <a:ext cx="438298" cy="43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2437259"/>
            <a:ext cx="1016914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2437259"/>
            <a:ext cx="830861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 descr="http://www.avant-tek.com/Logo_Images/Gemtek_Logo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3715521"/>
            <a:ext cx="876756" cy="25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5" descr="http://t1.gstatic.com/images?q=tbn:ANd9GcSxLYKqT0MQWptCv1Qne08n6DtVU7s33PlB3O-GSRNY7nPt4lLX0KZwq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3758954"/>
            <a:ext cx="731712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08368" y="4162834"/>
            <a:ext cx="792088" cy="198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10" cstate="print">
            <a:lum bright="8000" contrast="20000"/>
          </a:blip>
          <a:srcRect/>
          <a:stretch>
            <a:fillRect/>
          </a:stretch>
        </p:blipFill>
        <p:spPr bwMode="auto">
          <a:xfrm>
            <a:off x="1979712" y="4200413"/>
            <a:ext cx="675947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777396" y="4128405"/>
            <a:ext cx="720081" cy="297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421285" y="2994273"/>
            <a:ext cx="687566" cy="2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981091" y="2528317"/>
            <a:ext cx="635755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9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78768" y="2920749"/>
            <a:ext cx="792088" cy="308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4"/>
          <p:cNvSpPr txBox="1">
            <a:spLocks/>
          </p:cNvSpPr>
          <p:nvPr/>
        </p:nvSpPr>
        <p:spPr>
          <a:xfrm>
            <a:off x="323528" y="2043311"/>
            <a:ext cx="819448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>
            <a:normAutofit/>
          </a:bodyPr>
          <a:lstStyle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知名品牌</a:t>
            </a:r>
            <a:endParaRPr kumimoji="0" lang="en-US" altLang="zh-CN" sz="1200" b="1" i="0" u="none" strike="noStrike" kern="0" cap="all" normalizeH="0" baseline="0" noProof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1" i="0" u="none" strike="noStrike" kern="0" cap="all" normalizeH="0" baseline="0" noProof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Rectangle 4"/>
          <p:cNvSpPr txBox="1">
            <a:spLocks/>
          </p:cNvSpPr>
          <p:nvPr/>
        </p:nvSpPr>
        <p:spPr>
          <a:xfrm>
            <a:off x="323528" y="3363838"/>
            <a:ext cx="1176638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>
            <a:normAutofit/>
          </a:bodyPr>
          <a:lstStyle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ODM/OEMs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" name="Picture 17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169940" y="2984748"/>
            <a:ext cx="792088" cy="2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8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267744" y="3715521"/>
            <a:ext cx="773888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1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072136" y="2941315"/>
            <a:ext cx="781472" cy="295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流程图: 联系 33"/>
          <p:cNvSpPr/>
          <p:nvPr/>
        </p:nvSpPr>
        <p:spPr>
          <a:xfrm>
            <a:off x="6732240" y="1491630"/>
            <a:ext cx="144016" cy="144016"/>
          </a:xfrm>
          <a:prstGeom prst="flowChartConnector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Picture 2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067944" y="3723878"/>
            <a:ext cx="784497" cy="181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Rectangle 4"/>
          <p:cNvSpPr txBox="1">
            <a:spLocks/>
          </p:cNvSpPr>
          <p:nvPr/>
        </p:nvSpPr>
        <p:spPr>
          <a:xfrm>
            <a:off x="357158" y="785800"/>
            <a:ext cx="642942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>
            <a:normAutofit/>
          </a:bodyPr>
          <a:lstStyle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运营商</a:t>
            </a:r>
            <a:endParaRPr kumimoji="0" lang="en-US" altLang="zh-CN" sz="1200" b="1" i="0" u="none" strike="noStrike" kern="0" cap="all" normalizeH="0" baseline="0" noProof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42976" y="1643056"/>
            <a:ext cx="504056" cy="299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6" descr="E:\Talk Talk slide\logo\186_2010-04-07_1270640149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714480" y="1643056"/>
            <a:ext cx="593166" cy="360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" descr="http://www.ladepeche.fr/content/photo/biz/2009/02/17/bt-logo-1_zoom.jpg"/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1203598"/>
            <a:ext cx="611085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5" descr="----_01_1_0018_---48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357158" y="1214428"/>
            <a:ext cx="811598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6" descr="----_01_1_0019_---50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979712" y="1203598"/>
            <a:ext cx="576064" cy="238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3428992" y="1714494"/>
            <a:ext cx="538715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6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2714612" y="1142990"/>
            <a:ext cx="619497" cy="300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7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2428860" y="1643056"/>
            <a:ext cx="368478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流程图: 联系 44"/>
          <p:cNvSpPr/>
          <p:nvPr/>
        </p:nvSpPr>
        <p:spPr>
          <a:xfrm>
            <a:off x="6425158" y="1491630"/>
            <a:ext cx="144016" cy="144016"/>
          </a:xfrm>
          <a:prstGeom prst="flowChartConnector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流程图: 联系 45"/>
          <p:cNvSpPr/>
          <p:nvPr/>
        </p:nvSpPr>
        <p:spPr>
          <a:xfrm>
            <a:off x="7740352" y="1510680"/>
            <a:ext cx="144016" cy="144016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62"/>
          <p:cNvSpPr>
            <a:spLocks noChangeArrowheads="1"/>
          </p:cNvSpPr>
          <p:nvPr/>
        </p:nvSpPr>
        <p:spPr bwMode="auto">
          <a:xfrm>
            <a:off x="5148064" y="2427734"/>
            <a:ext cx="139216" cy="123394"/>
          </a:xfrm>
          <a:prstGeom prst="ellipse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>
              <a:ea typeface="宋体" pitchFamily="2" charset="-122"/>
            </a:endParaRPr>
          </a:p>
        </p:txBody>
      </p:sp>
      <p:sp>
        <p:nvSpPr>
          <p:cNvPr id="48" name="椭圆 62"/>
          <p:cNvSpPr>
            <a:spLocks noChangeArrowheads="1"/>
          </p:cNvSpPr>
          <p:nvPr/>
        </p:nvSpPr>
        <p:spPr bwMode="auto">
          <a:xfrm>
            <a:off x="5368888" y="2664380"/>
            <a:ext cx="139216" cy="123394"/>
          </a:xfrm>
          <a:prstGeom prst="ellipse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>
              <a:ea typeface="宋体" pitchFamily="2" charset="-122"/>
            </a:endParaRPr>
          </a:p>
        </p:txBody>
      </p:sp>
      <p:pic>
        <p:nvPicPr>
          <p:cNvPr id="49" name="Picture 1"/>
          <p:cNvPicPr>
            <a:picLocks noChangeAspect="1" noChangeArrowheads="1"/>
          </p:cNvPicPr>
          <p:nvPr/>
        </p:nvPicPr>
        <p:blipFill>
          <a:blip r:embed="rId27" cstate="print">
            <a:lum bright="14000" contrast="-19000"/>
          </a:blip>
          <a:srcRect/>
          <a:stretch>
            <a:fillRect/>
          </a:stretch>
        </p:blipFill>
        <p:spPr bwMode="auto">
          <a:xfrm>
            <a:off x="328861" y="4184875"/>
            <a:ext cx="661580" cy="241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28" cstate="print">
            <a:lum bright="11000" contrast="23000"/>
          </a:blip>
          <a:srcRect/>
          <a:stretch>
            <a:fillRect/>
          </a:stretch>
        </p:blipFill>
        <p:spPr bwMode="auto">
          <a:xfrm>
            <a:off x="1135723" y="3769414"/>
            <a:ext cx="1032495" cy="189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1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1077516" y="4185669"/>
            <a:ext cx="792088" cy="258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流程图: 联系 52"/>
          <p:cNvSpPr/>
          <p:nvPr/>
        </p:nvSpPr>
        <p:spPr>
          <a:xfrm>
            <a:off x="5364088" y="2590800"/>
            <a:ext cx="144016" cy="144016"/>
          </a:xfrm>
          <a:prstGeom prst="flowChartConnector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流程图: 联系 53"/>
          <p:cNvSpPr/>
          <p:nvPr/>
        </p:nvSpPr>
        <p:spPr>
          <a:xfrm>
            <a:off x="6660232" y="1707654"/>
            <a:ext cx="144016" cy="144016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流程图: 联系 54"/>
          <p:cNvSpPr/>
          <p:nvPr/>
        </p:nvSpPr>
        <p:spPr>
          <a:xfrm>
            <a:off x="6588224" y="1707654"/>
            <a:ext cx="144016" cy="144016"/>
          </a:xfrm>
          <a:prstGeom prst="flowChartConnector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流程图: 联系 55"/>
          <p:cNvSpPr/>
          <p:nvPr/>
        </p:nvSpPr>
        <p:spPr>
          <a:xfrm>
            <a:off x="6372200" y="1491630"/>
            <a:ext cx="144016" cy="144016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流程图: 联系 56"/>
          <p:cNvSpPr/>
          <p:nvPr/>
        </p:nvSpPr>
        <p:spPr>
          <a:xfrm>
            <a:off x="7505278" y="1923678"/>
            <a:ext cx="144016" cy="144016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流程图: 联系 57"/>
          <p:cNvSpPr/>
          <p:nvPr/>
        </p:nvSpPr>
        <p:spPr>
          <a:xfrm>
            <a:off x="7596336" y="2211710"/>
            <a:ext cx="144016" cy="144016"/>
          </a:xfrm>
          <a:prstGeom prst="flowChartConnector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Picture 19"/>
          <p:cNvPicPr>
            <a:picLocks noChangeAspect="1" noChangeArrowheads="1"/>
          </p:cNvPicPr>
          <p:nvPr/>
        </p:nvPicPr>
        <p:blipFill>
          <a:blip r:embed="rId30" cstate="print">
            <a:lum contrast="21000"/>
          </a:blip>
          <a:srcRect/>
          <a:stretch>
            <a:fillRect/>
          </a:stretch>
        </p:blipFill>
        <p:spPr bwMode="auto">
          <a:xfrm>
            <a:off x="1331640" y="3013323"/>
            <a:ext cx="1008112" cy="148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流程图: 联系 59"/>
          <p:cNvSpPr/>
          <p:nvPr/>
        </p:nvSpPr>
        <p:spPr>
          <a:xfrm>
            <a:off x="6012160" y="1347614"/>
            <a:ext cx="144016" cy="144016"/>
          </a:xfrm>
          <a:prstGeom prst="flowChartConnector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" name="Picture 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357158" y="1714494"/>
            <a:ext cx="651321" cy="22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2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2857488" y="1714494"/>
            <a:ext cx="533229" cy="21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33" cstate="print">
            <a:lum contrast="31000"/>
          </a:blip>
          <a:srcRect/>
          <a:stretch>
            <a:fillRect/>
          </a:stretch>
        </p:blipFill>
        <p:spPr bwMode="auto">
          <a:xfrm>
            <a:off x="3701430" y="2484345"/>
            <a:ext cx="798562" cy="240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1"/>
          <p:cNvPicPr>
            <a:picLocks noChangeAspect="1" noChangeArrowheads="1"/>
          </p:cNvPicPr>
          <p:nvPr/>
        </p:nvPicPr>
        <p:blipFill>
          <a:blip r:embed="rId34" cstate="print">
            <a:lum contrast="27000"/>
          </a:blip>
          <a:srcRect/>
          <a:stretch>
            <a:fillRect/>
          </a:stretch>
        </p:blipFill>
        <p:spPr bwMode="auto">
          <a:xfrm>
            <a:off x="5292080" y="4083918"/>
            <a:ext cx="504056" cy="3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Picture 1"/>
          <p:cNvPicPr>
            <a:picLocks noChangeAspect="1" noChangeArrowheads="1"/>
          </p:cNvPicPr>
          <p:nvPr/>
        </p:nvPicPr>
        <p:blipFill>
          <a:blip r:embed="rId35" cstate="print">
            <a:lum contrast="24000"/>
          </a:blip>
          <a:srcRect/>
          <a:stretch>
            <a:fillRect/>
          </a:stretch>
        </p:blipFill>
        <p:spPr bwMode="auto">
          <a:xfrm>
            <a:off x="3563888" y="4197790"/>
            <a:ext cx="864096" cy="197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" name="云形 67"/>
          <p:cNvSpPr/>
          <p:nvPr/>
        </p:nvSpPr>
        <p:spPr>
          <a:xfrm>
            <a:off x="6215074" y="3429006"/>
            <a:ext cx="2571768" cy="1143008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buFont typeface="Wingdings" pitchFamily="2" charset="2"/>
              <a:buChar char="l"/>
            </a:pPr>
            <a:r>
              <a:rPr altLang="en-US" sz="1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92D050"/>
                </a:solidFill>
                <a:latin typeface="方正舒体" pitchFamily="2" charset="-122"/>
                <a:ea typeface="方正舒体" pitchFamily="2" charset="-122"/>
              </a:rPr>
              <a:t> 大客户</a:t>
            </a:r>
          </a:p>
          <a:p>
            <a:pPr marL="228600" indent="-228600" algn="ctr">
              <a:spcBef>
                <a:spcPct val="50000"/>
              </a:spcBef>
              <a:buFont typeface="Wingdings" pitchFamily="2" charset="2"/>
              <a:buChar char="l"/>
            </a:pPr>
            <a:r>
              <a:rPr altLang="en-US" sz="1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F0"/>
                </a:solidFill>
                <a:latin typeface="方正舒体" pitchFamily="2" charset="-122"/>
                <a:ea typeface="方正舒体" pitchFamily="2" charset="-122"/>
              </a:rPr>
              <a:t>已合作 </a:t>
            </a:r>
            <a:r>
              <a:rPr lang="en-US" altLang="zh-CN" sz="1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F0"/>
                </a:solidFill>
                <a:latin typeface="方正舒体" pitchFamily="2" charset="-122"/>
                <a:ea typeface="方正舒体" pitchFamily="2" charset="-122"/>
              </a:rPr>
              <a:t>/ </a:t>
            </a:r>
            <a:r>
              <a:rPr altLang="en-US" sz="1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F0"/>
                </a:solidFill>
                <a:latin typeface="方正舒体" pitchFamily="2" charset="-122"/>
                <a:ea typeface="方正舒体" pitchFamily="2" charset="-122"/>
              </a:rPr>
              <a:t>已下单</a:t>
            </a:r>
          </a:p>
          <a:p>
            <a:pPr algn="ctr">
              <a:spcBef>
                <a:spcPct val="50000"/>
              </a:spcBef>
              <a:buFont typeface="Wingdings" pitchFamily="2" charset="2"/>
              <a:buChar char="l"/>
            </a:pPr>
            <a:r>
              <a:rPr altLang="en-US" sz="1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9900"/>
                </a:solidFill>
                <a:latin typeface="方正舒体" pitchFamily="2" charset="-122"/>
                <a:ea typeface="方正舒体" pitchFamily="2" charset="-122"/>
              </a:rPr>
              <a:t>   试点</a:t>
            </a:r>
            <a:endParaRPr altLang="en-US" sz="1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9900"/>
              </a:solidFill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>
            <a:extLst/>
          </a:lstStyle>
          <a:p>
            <a:endParaRPr lang="zh-CN" dirty="0"/>
          </a:p>
        </p:txBody>
      </p:sp>
      <p:sp>
        <p:nvSpPr>
          <p:cNvPr id="2" name="Rectangle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>
            <a:extLst/>
          </a:lstStyle>
          <a:p>
            <a:pPr lvl="0">
              <a:spcBef>
                <a:spcPct val="0"/>
              </a:spcBef>
              <a:defRPr/>
            </a:pPr>
            <a:r>
              <a:rPr lang="en-US" altLang="zh-CN" cap="small" dirty="0" smtClean="0">
                <a:latin typeface="微软雅黑" pitchFamily="34" charset="-122"/>
                <a:ea typeface="微软雅黑" pitchFamily="34" charset="-122"/>
              </a:rPr>
              <a:t>CL</a:t>
            </a:r>
            <a:r>
              <a:rPr altLang="en-US" cap="small" dirty="0" smtClean="0">
                <a:latin typeface="微软雅黑" pitchFamily="34" charset="-122"/>
                <a:ea typeface="微软雅黑" pitchFamily="34" charset="-122"/>
              </a:rPr>
              <a:t>团队建设</a:t>
            </a:r>
          </a:p>
        </p:txBody>
      </p:sp>
      <p:sp>
        <p:nvSpPr>
          <p:cNvPr id="50" name="Rectangle 12"/>
          <p:cNvSpPr>
            <a:spLocks noGrp="1"/>
          </p:cNvSpPr>
          <p:nvPr>
            <p:ph type="ftr" sz="quarter" idx="3"/>
          </p:nvPr>
        </p:nvSpPr>
        <p:spPr>
          <a:xfrm>
            <a:off x="1763688" y="4857750"/>
            <a:ext cx="5472608" cy="28575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lang="en-US" altLang="zh-CN" sz="1050" smtClean="0"/>
            </a:lvl1pPr>
            <a:extLst/>
          </a:lstStyle>
          <a:p>
            <a:r>
              <a:rPr lang="en-US" dirty="0" smtClean="0"/>
              <a:t>Proprietary and Confidential Information for Triductor  Copyright ©Triductor </a:t>
            </a:r>
            <a:r>
              <a:rPr lang="en-US" dirty="0" err="1" smtClean="0"/>
              <a:t>Technology,Inc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1" name="Text Box 11"/>
          <p:cNvSpPr txBox="1">
            <a:spLocks noChangeArrowheads="1"/>
          </p:cNvSpPr>
          <p:nvPr/>
        </p:nvSpPr>
        <p:spPr bwMode="auto">
          <a:xfrm>
            <a:off x="2660650" y="287314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CN" altLang="en-US" sz="2400"/>
          </a:p>
        </p:txBody>
      </p:sp>
      <p:sp>
        <p:nvSpPr>
          <p:cNvPr id="59" name="TextBox 58"/>
          <p:cNvSpPr txBox="1"/>
          <p:nvPr/>
        </p:nvSpPr>
        <p:spPr>
          <a:xfrm>
            <a:off x="304799" y="714362"/>
            <a:ext cx="7339035" cy="135421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n"/>
            </a:pPr>
            <a:r>
              <a:rPr altLang="en-US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团队概况</a:t>
            </a:r>
            <a:endParaRPr lang="en-US" altLang="en-US" sz="20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buFont typeface="Wingdings" pitchFamily="2" charset="2"/>
              <a:buChar char="Ø"/>
            </a:pPr>
            <a:r>
              <a:rPr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历经四年团队建设</a:t>
            </a:r>
            <a:endParaRPr lang="en-US" altLang="en-US" sz="160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buFont typeface="Wingdings" pitchFamily="2" charset="2"/>
              <a:buChar char="Ø"/>
            </a:pPr>
            <a:r>
              <a:rPr lang="en-US" altLang="zh-CN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团队规模突破百人</a:t>
            </a:r>
            <a:endParaRPr lang="en-US" altLang="en-US" sz="160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buFont typeface="Wingdings" pitchFamily="2" charset="2"/>
              <a:buChar char="Ø"/>
            </a:pPr>
            <a:r>
              <a:rPr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业界资深的</a:t>
            </a:r>
            <a:r>
              <a:rPr lang="en-US" altLang="zh-CN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IC</a:t>
            </a:r>
            <a:r>
              <a:rPr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版图设计成员</a:t>
            </a:r>
          </a:p>
          <a:p>
            <a:endParaRPr lang="en-US" altLang="en-US" sz="14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graphicFrame>
        <p:nvGraphicFramePr>
          <p:cNvPr id="15" name="图表 14"/>
          <p:cNvGraphicFramePr/>
          <p:nvPr/>
        </p:nvGraphicFramePr>
        <p:xfrm>
          <a:off x="5286380" y="2285998"/>
          <a:ext cx="3500462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图表 18"/>
          <p:cNvGraphicFramePr/>
          <p:nvPr/>
        </p:nvGraphicFramePr>
        <p:xfrm>
          <a:off x="285720" y="2285998"/>
          <a:ext cx="4857784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>
            <a:extLst/>
          </a:lstStyle>
          <a:p>
            <a:endParaRPr lang="zh-CN" dirty="0"/>
          </a:p>
        </p:txBody>
      </p:sp>
      <p:sp>
        <p:nvSpPr>
          <p:cNvPr id="2" name="Rectangle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>
            <a:extLst/>
          </a:lstStyle>
          <a:p>
            <a:pPr lvl="0">
              <a:spcBef>
                <a:spcPct val="0"/>
              </a:spcBef>
              <a:defRPr/>
            </a:pPr>
            <a:r>
              <a:rPr lang="en-US" altLang="zh-CN" cap="small" dirty="0" smtClean="0">
                <a:latin typeface="微软雅黑" pitchFamily="34" charset="-122"/>
                <a:ea typeface="微软雅黑" pitchFamily="34" charset="-122"/>
              </a:rPr>
              <a:t>CL</a:t>
            </a:r>
            <a:r>
              <a:rPr altLang="en-US" cap="small" dirty="0" smtClean="0">
                <a:latin typeface="微软雅黑" pitchFamily="34" charset="-122"/>
                <a:ea typeface="微软雅黑" pitchFamily="34" charset="-122"/>
              </a:rPr>
              <a:t>团队建设</a:t>
            </a:r>
          </a:p>
        </p:txBody>
      </p:sp>
      <p:sp>
        <p:nvSpPr>
          <p:cNvPr id="50" name="Rectangle 12"/>
          <p:cNvSpPr>
            <a:spLocks noGrp="1"/>
          </p:cNvSpPr>
          <p:nvPr>
            <p:ph type="ftr" sz="quarter" idx="3"/>
          </p:nvPr>
        </p:nvSpPr>
        <p:spPr>
          <a:xfrm>
            <a:off x="1619672" y="4857750"/>
            <a:ext cx="5524096" cy="28575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lang="en-US" altLang="zh-CN" sz="1050" smtClean="0"/>
            </a:lvl1pPr>
            <a:extLst/>
          </a:lstStyle>
          <a:p>
            <a:r>
              <a:rPr lang="en-US" dirty="0" smtClean="0"/>
              <a:t>Proprietary and Confidential Information for Triductor  Copyright ©Triductor </a:t>
            </a:r>
            <a:r>
              <a:rPr lang="en-US" dirty="0" err="1" smtClean="0"/>
              <a:t>Technology,Inc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1" name="Text Box 11"/>
          <p:cNvSpPr txBox="1">
            <a:spLocks noChangeArrowheads="1"/>
          </p:cNvSpPr>
          <p:nvPr/>
        </p:nvSpPr>
        <p:spPr bwMode="auto">
          <a:xfrm>
            <a:off x="2660650" y="287314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CN" altLang="en-US" sz="2400"/>
          </a:p>
        </p:txBody>
      </p:sp>
      <p:sp>
        <p:nvSpPr>
          <p:cNvPr id="59" name="TextBox 58"/>
          <p:cNvSpPr txBox="1"/>
          <p:nvPr/>
        </p:nvSpPr>
        <p:spPr>
          <a:xfrm>
            <a:off x="285720" y="857238"/>
            <a:ext cx="4643469" cy="34778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n"/>
            </a:pPr>
            <a:r>
              <a:rPr altLang="en-US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绝对优势</a:t>
            </a:r>
          </a:p>
          <a:p>
            <a:pPr lvl="1">
              <a:lnSpc>
                <a:spcPts val="2400"/>
              </a:lnSpc>
              <a:buFont typeface="Wingdings" pitchFamily="2" charset="2"/>
              <a:buChar char="Ø"/>
            </a:pPr>
            <a:r>
              <a:rPr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“三个最”</a:t>
            </a:r>
            <a:endParaRPr lang="en-US" altLang="en-US" sz="160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720000" lvl="2">
              <a:lnSpc>
                <a:spcPts val="2400"/>
              </a:lnSpc>
              <a:buFont typeface="Wingdings" pitchFamily="2" charset="2"/>
              <a:buChar char="ü"/>
            </a:pPr>
            <a:r>
              <a:rPr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最先进的工艺平台</a:t>
            </a:r>
            <a:r>
              <a:rPr lang="zh-CN"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（</a:t>
            </a:r>
            <a:r>
              <a:rPr lang="en-US" altLang="zh-CN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16nm/10nm/7nm)</a:t>
            </a:r>
            <a:endParaRPr lang="en-US" altLang="en-US" sz="160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  <a:p>
            <a:pPr marL="720000" lvl="2">
              <a:lnSpc>
                <a:spcPts val="2400"/>
              </a:lnSpc>
              <a:buFont typeface="Wingdings" pitchFamily="2" charset="2"/>
              <a:buChar char="ü"/>
            </a:pPr>
            <a:r>
              <a:rPr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最专业的专家资源  </a:t>
            </a:r>
            <a:r>
              <a:rPr lang="en-US"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(</a:t>
            </a:r>
            <a:r>
              <a:rPr lang="en-US" altLang="zh-CN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IMEC/TSMC</a:t>
            </a:r>
            <a:r>
              <a:rPr lang="zh-CN"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）</a:t>
            </a:r>
            <a:endParaRPr lang="en-US" altLang="en-US" sz="160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  <a:p>
            <a:pPr marL="720000" lvl="1">
              <a:lnSpc>
                <a:spcPts val="2400"/>
              </a:lnSpc>
              <a:buFont typeface="Wingdings" pitchFamily="2" charset="2"/>
              <a:buChar char="ü"/>
            </a:pPr>
            <a:r>
              <a:rPr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最广泛的技术领域</a:t>
            </a:r>
            <a:r>
              <a:rPr lang="en-US" altLang="zh-CN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(ADDA/</a:t>
            </a:r>
            <a:r>
              <a:rPr lang="en-US" altLang="zh-CN" sz="160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Serdes</a:t>
            </a:r>
            <a:r>
              <a:rPr lang="en-US" altLang="zh-CN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/PLL/PMU/…</a:t>
            </a:r>
            <a:r>
              <a:rPr lang="zh-CN"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方正舒体" pitchFamily="2" charset="-122"/>
                <a:ea typeface="方正舒体" pitchFamily="2" charset="-122"/>
              </a:rPr>
              <a:t>）</a:t>
            </a:r>
            <a:endParaRPr lang="en-US" altLang="en-US" sz="160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方正舒体" pitchFamily="2" charset="-122"/>
              <a:ea typeface="方正舒体" pitchFamily="2" charset="-122"/>
            </a:endParaRPr>
          </a:p>
          <a:p>
            <a:pPr lvl="1">
              <a:lnSpc>
                <a:spcPts val="2400"/>
              </a:lnSpc>
              <a:buFont typeface="Wingdings" pitchFamily="2" charset="2"/>
              <a:buChar char="Ø"/>
            </a:pPr>
            <a:r>
              <a:rPr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“</a:t>
            </a:r>
            <a:r>
              <a:rPr lang="en-US"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1/N</a:t>
            </a:r>
            <a:r>
              <a:rPr lang="en-US" altLang="zh-CN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-VS-1</a:t>
            </a:r>
            <a:r>
              <a:rPr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”型技术指导</a:t>
            </a:r>
            <a:endParaRPr lang="en-US" altLang="en-US" sz="160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ts val="2400"/>
              </a:lnSpc>
              <a:buFont typeface="Wingdings" pitchFamily="2" charset="2"/>
              <a:buChar char="Ø"/>
            </a:pPr>
            <a:r>
              <a:rPr lang="en-US"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丰富的实战模拟训练</a:t>
            </a:r>
          </a:p>
          <a:p>
            <a:pPr lvl="1">
              <a:lnSpc>
                <a:spcPts val="2400"/>
              </a:lnSpc>
              <a:buFont typeface="Wingdings" pitchFamily="2" charset="2"/>
              <a:buChar char="Ø"/>
            </a:pPr>
            <a:r>
              <a:rPr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跃迁式”转入内部职员</a:t>
            </a:r>
          </a:p>
          <a:p>
            <a:pPr lvl="1">
              <a:lnSpc>
                <a:spcPts val="2400"/>
              </a:lnSpc>
              <a:buFont typeface="Wingdings" pitchFamily="2" charset="2"/>
              <a:buChar char="Ø"/>
            </a:pPr>
            <a:r>
              <a:rPr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“</a:t>
            </a:r>
            <a:r>
              <a:rPr lang="en-US"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门槛”优先录用</a:t>
            </a:r>
            <a:endParaRPr lang="en-US" altLang="en-US" sz="160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ts val="2400"/>
              </a:lnSpc>
              <a:buFont typeface="Wingdings" pitchFamily="2" charset="2"/>
              <a:buChar char="Ø"/>
            </a:pPr>
            <a:r>
              <a:rPr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“</a:t>
            </a:r>
            <a:r>
              <a:rPr lang="en-US" altLang="zh-CN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NO</a:t>
            </a:r>
            <a:r>
              <a:rPr altLang="en-US" sz="1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”试用期</a:t>
            </a:r>
            <a:endParaRPr lang="en-US" altLang="en-US" sz="160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714362"/>
            <a:ext cx="3327507" cy="38576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6286512" y="1428742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>Hi6401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86710" y="1500180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>Hi6421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43768" y="335756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黑体" pitchFamily="2" charset="-122"/>
                <a:ea typeface="黑体" pitchFamily="2" charset="-122"/>
              </a:rPr>
              <a:t>晶圆级封装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5643570" y="3071816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>Hi6561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5072066" y="2214560"/>
            <a:ext cx="571504" cy="285752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285720" y="285734"/>
            <a:ext cx="7363544" cy="341784"/>
          </a:xfrm>
        </p:spPr>
        <p:txBody>
          <a:bodyPr/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CL</a:t>
            </a:r>
            <a:r>
              <a:rPr altLang="en-US" dirty="0" smtClean="0">
                <a:latin typeface="微软雅黑" pitchFamily="34" charset="-122"/>
                <a:ea typeface="微软雅黑" pitchFamily="34" charset="-122"/>
              </a:rPr>
              <a:t>薪酬福利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流程图: 决策 9"/>
          <p:cNvSpPr/>
          <p:nvPr/>
        </p:nvSpPr>
        <p:spPr>
          <a:xfrm>
            <a:off x="285720" y="1428742"/>
            <a:ext cx="1928826" cy="1071570"/>
          </a:xfrm>
          <a:prstGeom prst="flowChartDecision">
            <a:avLst/>
          </a:prstGeom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alt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黑体" pitchFamily="2" charset="-122"/>
                <a:ea typeface="黑体" pitchFamily="2" charset="-122"/>
              </a:rPr>
              <a:t>基本</a:t>
            </a:r>
            <a:endParaRPr lang="en-US" altLang="en-US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黑体" pitchFamily="2" charset="-122"/>
              <a:ea typeface="黑体" pitchFamily="2" charset="-122"/>
            </a:endParaRPr>
          </a:p>
          <a:p>
            <a:pPr algn="ctr"/>
            <a:r>
              <a:rPr alt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黑体" pitchFamily="2" charset="-122"/>
                <a:ea typeface="黑体" pitchFamily="2" charset="-122"/>
              </a:rPr>
              <a:t>工资</a:t>
            </a:r>
            <a:endParaRPr lang="zh-CN" alt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流程图: 决策 10"/>
          <p:cNvSpPr/>
          <p:nvPr/>
        </p:nvSpPr>
        <p:spPr>
          <a:xfrm>
            <a:off x="2285984" y="2571750"/>
            <a:ext cx="1928826" cy="1071570"/>
          </a:xfrm>
          <a:prstGeom prst="flowChartDecision">
            <a:avLst/>
          </a:prstGeom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alt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黑体" pitchFamily="2" charset="-122"/>
                <a:ea typeface="黑体" pitchFamily="2" charset="-122"/>
              </a:rPr>
              <a:t>年底</a:t>
            </a:r>
            <a:endParaRPr lang="en-US" altLang="en-US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黑体" pitchFamily="2" charset="-122"/>
              <a:ea typeface="黑体" pitchFamily="2" charset="-122"/>
            </a:endParaRPr>
          </a:p>
          <a:p>
            <a:pPr algn="ctr"/>
            <a:r>
              <a:rPr alt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黑体" pitchFamily="2" charset="-122"/>
                <a:ea typeface="黑体" pitchFamily="2" charset="-122"/>
              </a:rPr>
              <a:t>双薪</a:t>
            </a:r>
            <a:endParaRPr lang="zh-CN" alt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2" name="流程图: 决策 11"/>
          <p:cNvSpPr/>
          <p:nvPr/>
        </p:nvSpPr>
        <p:spPr>
          <a:xfrm>
            <a:off x="285720" y="2571750"/>
            <a:ext cx="1928826" cy="1071570"/>
          </a:xfrm>
          <a:prstGeom prst="flowChartDecision">
            <a:avLst/>
          </a:prstGeom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alt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黑体" pitchFamily="2" charset="-122"/>
                <a:ea typeface="黑体" pitchFamily="2" charset="-122"/>
              </a:rPr>
              <a:t>绩效</a:t>
            </a:r>
            <a:endParaRPr lang="en-US" altLang="en-US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黑体" pitchFamily="2" charset="-122"/>
              <a:ea typeface="黑体" pitchFamily="2" charset="-122"/>
            </a:endParaRPr>
          </a:p>
          <a:p>
            <a:pPr algn="ctr"/>
            <a:r>
              <a:rPr alt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黑体" pitchFamily="2" charset="-122"/>
                <a:ea typeface="黑体" pitchFamily="2" charset="-122"/>
              </a:rPr>
              <a:t>考核</a:t>
            </a:r>
            <a:endParaRPr lang="zh-CN" alt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" name="流程图: 决策 12"/>
          <p:cNvSpPr/>
          <p:nvPr/>
        </p:nvSpPr>
        <p:spPr>
          <a:xfrm>
            <a:off x="2285984" y="1428742"/>
            <a:ext cx="1928826" cy="1071570"/>
          </a:xfrm>
          <a:prstGeom prst="flowChartDecision">
            <a:avLst/>
          </a:prstGeom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alt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黑体" pitchFamily="2" charset="-122"/>
                <a:ea typeface="黑体" pitchFamily="2" charset="-122"/>
              </a:rPr>
              <a:t>加班</a:t>
            </a:r>
            <a:endParaRPr lang="en-US" altLang="en-US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黑体" pitchFamily="2" charset="-122"/>
              <a:ea typeface="黑体" pitchFamily="2" charset="-122"/>
            </a:endParaRPr>
          </a:p>
          <a:p>
            <a:pPr algn="ctr"/>
            <a:r>
              <a:rPr alt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黑体" pitchFamily="2" charset="-122"/>
                <a:ea typeface="黑体" pitchFamily="2" charset="-122"/>
              </a:rPr>
              <a:t>补贴</a:t>
            </a:r>
            <a:endParaRPr lang="zh-CN" alt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6" name="加号 15"/>
          <p:cNvSpPr/>
          <p:nvPr/>
        </p:nvSpPr>
        <p:spPr>
          <a:xfrm>
            <a:off x="4000496" y="2214560"/>
            <a:ext cx="785818" cy="714380"/>
          </a:xfrm>
          <a:prstGeom prst="mathPl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" name="六边形 17"/>
          <p:cNvSpPr/>
          <p:nvPr/>
        </p:nvSpPr>
        <p:spPr>
          <a:xfrm>
            <a:off x="6715140" y="1428742"/>
            <a:ext cx="1214446" cy="1071570"/>
          </a:xfrm>
          <a:prstGeom prst="hexagon">
            <a:avLst/>
          </a:prstGeom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alt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黑体" pitchFamily="2" charset="-122"/>
                <a:ea typeface="黑体" pitchFamily="2" charset="-122"/>
              </a:rPr>
              <a:t>年度体检</a:t>
            </a:r>
            <a:endParaRPr lang="zh-CN" alt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9" name="六边形 18"/>
          <p:cNvSpPr/>
          <p:nvPr/>
        </p:nvSpPr>
        <p:spPr>
          <a:xfrm>
            <a:off x="4714876" y="1428742"/>
            <a:ext cx="1203580" cy="1071570"/>
          </a:xfrm>
          <a:prstGeom prst="hexagon">
            <a:avLst/>
          </a:prstGeom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alt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黑体" pitchFamily="2" charset="-122"/>
                <a:ea typeface="黑体" pitchFamily="2" charset="-122"/>
              </a:rPr>
              <a:t>节日福利</a:t>
            </a:r>
            <a:endParaRPr lang="zh-CN" alt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0" name="六边形 19"/>
          <p:cNvSpPr/>
          <p:nvPr/>
        </p:nvSpPr>
        <p:spPr>
          <a:xfrm>
            <a:off x="5715008" y="857238"/>
            <a:ext cx="1214446" cy="1057276"/>
          </a:xfrm>
          <a:prstGeom prst="hexagon">
            <a:avLst/>
          </a:prstGeom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alt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黑体" pitchFamily="2" charset="-122"/>
                <a:ea typeface="黑体" pitchFamily="2" charset="-122"/>
              </a:rPr>
              <a:t>五险一金</a:t>
            </a:r>
            <a:endParaRPr lang="zh-CN" alt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1" name="六边形 20"/>
          <p:cNvSpPr/>
          <p:nvPr/>
        </p:nvSpPr>
        <p:spPr>
          <a:xfrm>
            <a:off x="5715008" y="3143254"/>
            <a:ext cx="1214446" cy="1071570"/>
          </a:xfrm>
          <a:prstGeom prst="hexagon">
            <a:avLst/>
          </a:prstGeom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alt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黑体" pitchFamily="2" charset="-122"/>
                <a:ea typeface="黑体" pitchFamily="2" charset="-122"/>
              </a:rPr>
              <a:t>商业</a:t>
            </a:r>
            <a:endParaRPr lang="en-US" altLang="en-US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黑体" pitchFamily="2" charset="-122"/>
              <a:ea typeface="黑体" pitchFamily="2" charset="-122"/>
            </a:endParaRPr>
          </a:p>
          <a:p>
            <a:pPr algn="ctr"/>
            <a:r>
              <a:rPr alt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黑体" pitchFamily="2" charset="-122"/>
                <a:ea typeface="黑体" pitchFamily="2" charset="-122"/>
              </a:rPr>
              <a:t>保险</a:t>
            </a:r>
            <a:endParaRPr lang="zh-CN" alt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3" name="六边形 22"/>
          <p:cNvSpPr/>
          <p:nvPr/>
        </p:nvSpPr>
        <p:spPr>
          <a:xfrm>
            <a:off x="4714876" y="2571750"/>
            <a:ext cx="1203580" cy="1071570"/>
          </a:xfrm>
          <a:prstGeom prst="hexagon">
            <a:avLst/>
          </a:prstGeom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alt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黑体" pitchFamily="2" charset="-122"/>
                <a:ea typeface="黑体" pitchFamily="2" charset="-122"/>
              </a:rPr>
              <a:t>公司旅游</a:t>
            </a:r>
            <a:endParaRPr lang="zh-CN" alt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6715140" y="2571750"/>
            <a:ext cx="1214446" cy="1071570"/>
          </a:xfrm>
          <a:prstGeom prst="hexagon">
            <a:avLst/>
          </a:prstGeom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alt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黑体" pitchFamily="2" charset="-122"/>
                <a:ea typeface="黑体" pitchFamily="2" charset="-122"/>
              </a:rPr>
              <a:t>季度活动</a:t>
            </a:r>
            <a:endParaRPr lang="zh-CN" alt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6" name="六边形 25"/>
          <p:cNvSpPr/>
          <p:nvPr/>
        </p:nvSpPr>
        <p:spPr>
          <a:xfrm>
            <a:off x="5715008" y="2000246"/>
            <a:ext cx="1203580" cy="1071570"/>
          </a:xfrm>
          <a:prstGeom prst="hexagon">
            <a:avLst/>
          </a:prstGeom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altLang="en-US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黑体" pitchFamily="2" charset="-122"/>
                <a:ea typeface="黑体" pitchFamily="2" charset="-122"/>
              </a:rPr>
              <a:t>福利</a:t>
            </a:r>
            <a:endParaRPr lang="en-US" altLang="en-US" sz="20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黑体" pitchFamily="2" charset="-122"/>
              <a:ea typeface="黑体" pitchFamily="2" charset="-122"/>
            </a:endParaRPr>
          </a:p>
          <a:p>
            <a:pPr algn="ctr"/>
            <a:r>
              <a:rPr altLang="en-US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黑体" pitchFamily="2" charset="-122"/>
                <a:ea typeface="黑体" pitchFamily="2" charset="-122"/>
              </a:rPr>
              <a:t>加权</a:t>
            </a:r>
            <a:endParaRPr lang="zh-CN" altLang="en-US" sz="2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7" name="流程图: 决策 26"/>
          <p:cNvSpPr/>
          <p:nvPr/>
        </p:nvSpPr>
        <p:spPr>
          <a:xfrm>
            <a:off x="1285852" y="2000246"/>
            <a:ext cx="1928826" cy="1071570"/>
          </a:xfrm>
          <a:prstGeom prst="flowChartDecision">
            <a:avLst/>
          </a:prstGeom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altLang="en-US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黑体" pitchFamily="2" charset="-122"/>
                <a:ea typeface="黑体" pitchFamily="2" charset="-122"/>
              </a:rPr>
              <a:t>薪资</a:t>
            </a:r>
            <a:endParaRPr lang="en-US" altLang="en-US" sz="20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黑体" pitchFamily="2" charset="-122"/>
              <a:ea typeface="黑体" pitchFamily="2" charset="-122"/>
            </a:endParaRPr>
          </a:p>
          <a:p>
            <a:pPr algn="ctr"/>
            <a:r>
              <a:rPr altLang="en-US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黑体" pitchFamily="2" charset="-122"/>
                <a:ea typeface="黑体" pitchFamily="2" charset="-122"/>
              </a:rPr>
              <a:t>加权</a:t>
            </a:r>
            <a:endParaRPr lang="zh-CN" altLang="en-US" sz="2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8" name="云形 27"/>
          <p:cNvSpPr/>
          <p:nvPr/>
        </p:nvSpPr>
        <p:spPr>
          <a:xfrm>
            <a:off x="2428860" y="3857634"/>
            <a:ext cx="2857520" cy="500066"/>
          </a:xfrm>
          <a:prstGeom prst="cloud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altLang="en-US" b="1" dirty="0" smtClean="0">
                <a:latin typeface="华文行楷" pitchFamily="2" charset="-122"/>
                <a:ea typeface="华文行楷" pitchFamily="2" charset="-122"/>
              </a:rPr>
              <a:t>-</a:t>
            </a:r>
            <a:r>
              <a:rPr altLang="en-US" b="1" dirty="0" smtClean="0">
                <a:latin typeface="华文行楷" pitchFamily="2" charset="-122"/>
                <a:ea typeface="华文行楷" pitchFamily="2" charset="-122"/>
              </a:rPr>
              <a:t>同行衬托的好</a:t>
            </a:r>
            <a:r>
              <a:rPr lang="en-US" altLang="en-US" b="1" dirty="0" smtClean="0">
                <a:latin typeface="华文行楷" pitchFamily="2" charset="-122"/>
                <a:ea typeface="华文行楷" pitchFamily="2" charset="-122"/>
              </a:rPr>
              <a:t>-</a:t>
            </a:r>
            <a:endParaRPr lang="zh-CN" altLang="en-US" b="1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2" name="Rectangle 12"/>
          <p:cNvSpPr>
            <a:spLocks noGrp="1"/>
          </p:cNvSpPr>
          <p:nvPr>
            <p:ph type="ftr" sz="quarter" idx="3"/>
          </p:nvPr>
        </p:nvSpPr>
        <p:spPr>
          <a:xfrm>
            <a:off x="1691680" y="4857750"/>
            <a:ext cx="5400600" cy="28575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lang="en-US" altLang="zh-CN" sz="1050" smtClean="0"/>
            </a:lvl1pPr>
            <a:extLst/>
          </a:lstStyle>
          <a:p>
            <a:r>
              <a:rPr lang="en-US" dirty="0" smtClean="0"/>
              <a:t>Proprietary and Confidential Information for Triductor  Copyright ©Triductor </a:t>
            </a:r>
            <a:r>
              <a:rPr lang="en-US" dirty="0" err="1" smtClean="0"/>
              <a:t>Technology,Inc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theme/theme1.xml><?xml version="1.0" encoding="utf-8"?>
<a:theme xmlns:a="http://schemas.openxmlformats.org/drawingml/2006/main" name="Pitchbook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Pitchbook</Template>
  <TotalTime>0</TotalTime>
  <Words>449</Words>
  <Application>Microsoft Office PowerPoint</Application>
  <PresentationFormat>全屏显示(16:9)</PresentationFormat>
  <Paragraphs>159</Paragraphs>
  <Slides>13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Pitchbook</vt:lpstr>
      <vt:lpstr>创达特(苏州)科技有限责任公司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2014-10-15T16:13:00Z</dcterms:created>
  <dcterms:modified xsi:type="dcterms:W3CDTF">2017-02-10T06:01:17Z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2052</vt:i4>
  </property>
  <property fmtid="{D5CDD505-2E9C-101B-9397-08002B2CF9AE}" pid="3" name="_Version">
    <vt:lpwstr>12.0.4518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1474873496</vt:lpwstr>
  </property>
</Properties>
</file>